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jpeg" ContentType="image/jpeg"/>
  <Default Extension="JPG" ContentType="image/.jpg"/>
  <Default Extension="emf" ContentType="image/x-emf"/>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5" r:id="rId42"/>
    <p:sldId id="296" r:id="rId43"/>
    <p:sldId id="297" r:id="rId44"/>
    <p:sldId id="298" r:id="rId45"/>
    <p:sldId id="299" r:id="rId46"/>
    <p:sldId id="300" r:id="rId47"/>
    <p:sldId id="301" r:id="rId48"/>
    <p:sldId id="302" r:id="rId49"/>
    <p:sldId id="303" r:id="rId50"/>
    <p:sldId id="304" r:id="rId51"/>
    <p:sldId id="294" r:id="rId52"/>
  </p:sldIdLst>
  <p:sldSz cx="9144000" cy="5143500"/>
  <p:notesSz cx="6858000" cy="9144000"/>
  <p:embeddedFontLst>
    <p:embeddedFont>
      <p:font typeface="Roboto Mono" panose="00000009000000000000"/>
      <p:bold r:id="rId56"/>
      <p:italic r:id="rId57"/>
      <p:boldItalic r:id="rId58"/>
    </p:embeddedFont>
    <p:embeddedFont>
      <p:font typeface="MS PGothic" panose="020B0600070205080204" charset="-128"/>
      <p:regular r:id="rId5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747775"/>
          </p15:clr>
        </p15:guide>
        <p15:guide id="2" pos="2880" userDrawn="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showGuides="1">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9" Type="http://schemas.openxmlformats.org/officeDocument/2006/relationships/font" Target="fonts/font4.fntdata"/><Relationship Id="rId58" Type="http://schemas.openxmlformats.org/officeDocument/2006/relationships/font" Target="fonts/font3.fntdata"/><Relationship Id="rId57" Type="http://schemas.openxmlformats.org/officeDocument/2006/relationships/font" Target="fonts/font2.fntdata"/><Relationship Id="rId56" Type="http://schemas.openxmlformats.org/officeDocument/2006/relationships/font" Target="fonts/font1.fntdata"/><Relationship Id="rId55" Type="http://schemas.openxmlformats.org/officeDocument/2006/relationships/tableStyles" Target="tableStyles.xml"/><Relationship Id="rId54" Type="http://schemas.openxmlformats.org/officeDocument/2006/relationships/viewProps" Target="viewProps.xml"/><Relationship Id="rId53" Type="http://schemas.openxmlformats.org/officeDocument/2006/relationships/presProps" Target="presProps.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9.emf"/></Relationships>
</file>

<file path=ppt/media/>
</file>

<file path=ppt/media/image1.jpeg>
</file>

<file path=ppt/media/image2.png>
</file>

<file path=ppt/media/image22.png>
</file>

<file path=ppt/media/image23.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0" name="Shape 50"/>
        <p:cNvGrpSpPr/>
        <p:nvPr/>
      </p:nvGrpSpPr>
      <p:grpSpPr>
        <a:xfrm>
          <a:off x="0" y="0"/>
          <a:ext cx="0" cy="0"/>
          <a:chOff x="0" y="0"/>
          <a:chExt cx="0" cy="0"/>
        </a:xfrm>
      </p:grpSpPr>
      <p:sp>
        <p:nvSpPr>
          <p:cNvPr id="51" name="Google Shape;51;p:notes"/>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7" name="Shape 107"/>
        <p:cNvGrpSpPr/>
        <p:nvPr/>
      </p:nvGrpSpPr>
      <p:grpSpPr>
        <a:xfrm>
          <a:off x="0" y="0"/>
          <a:ext cx="0" cy="0"/>
          <a:chOff x="0" y="0"/>
          <a:chExt cx="0" cy="0"/>
        </a:xfrm>
      </p:grpSpPr>
      <p:sp>
        <p:nvSpPr>
          <p:cNvPr id="108" name="Google Shape;108;g302caeeb345_0_1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02caeeb345_0_1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3" name="Shape 113"/>
        <p:cNvGrpSpPr/>
        <p:nvPr/>
      </p:nvGrpSpPr>
      <p:grpSpPr>
        <a:xfrm>
          <a:off x="0" y="0"/>
          <a:ext cx="0" cy="0"/>
          <a:chOff x="0" y="0"/>
          <a:chExt cx="0" cy="0"/>
        </a:xfrm>
      </p:grpSpPr>
      <p:sp>
        <p:nvSpPr>
          <p:cNvPr id="114" name="Google Shape;114;g302caeeb345_0_19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302caeeb345_0_19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9" name="Shape 119"/>
        <p:cNvGrpSpPr/>
        <p:nvPr/>
      </p:nvGrpSpPr>
      <p:grpSpPr>
        <a:xfrm>
          <a:off x="0" y="0"/>
          <a:ext cx="0" cy="0"/>
          <a:chOff x="0" y="0"/>
          <a:chExt cx="0" cy="0"/>
        </a:xfrm>
      </p:grpSpPr>
      <p:sp>
        <p:nvSpPr>
          <p:cNvPr id="120" name="Google Shape;120;g302caeeb345_0_19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02caeeb345_0_19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28" name="Shape 128"/>
        <p:cNvGrpSpPr/>
        <p:nvPr/>
      </p:nvGrpSpPr>
      <p:grpSpPr>
        <a:xfrm>
          <a:off x="0" y="0"/>
          <a:ext cx="0" cy="0"/>
          <a:chOff x="0" y="0"/>
          <a:chExt cx="0" cy="0"/>
        </a:xfrm>
      </p:grpSpPr>
      <p:sp>
        <p:nvSpPr>
          <p:cNvPr id="129" name="Google Shape;129;g302caeeb345_0_21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302caeeb345_0_21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5" name="Shape 135"/>
        <p:cNvGrpSpPr/>
        <p:nvPr/>
      </p:nvGrpSpPr>
      <p:grpSpPr>
        <a:xfrm>
          <a:off x="0" y="0"/>
          <a:ext cx="0" cy="0"/>
          <a:chOff x="0" y="0"/>
          <a:chExt cx="0" cy="0"/>
        </a:xfrm>
      </p:grpSpPr>
      <p:sp>
        <p:nvSpPr>
          <p:cNvPr id="136" name="Google Shape;136;g302caeeb345_0_2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302caeeb345_0_2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1" name="Shape 141"/>
        <p:cNvGrpSpPr/>
        <p:nvPr/>
      </p:nvGrpSpPr>
      <p:grpSpPr>
        <a:xfrm>
          <a:off x="0" y="0"/>
          <a:ext cx="0" cy="0"/>
          <a:chOff x="0" y="0"/>
          <a:chExt cx="0" cy="0"/>
        </a:xfrm>
      </p:grpSpPr>
      <p:sp>
        <p:nvSpPr>
          <p:cNvPr id="142" name="Google Shape;142;g302caeeb345_0_227: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02caeeb345_0_227: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48" name="Shape 148"/>
        <p:cNvGrpSpPr/>
        <p:nvPr/>
      </p:nvGrpSpPr>
      <p:grpSpPr>
        <a:xfrm>
          <a:off x="0" y="0"/>
          <a:ext cx="0" cy="0"/>
          <a:chOff x="0" y="0"/>
          <a:chExt cx="0" cy="0"/>
        </a:xfrm>
      </p:grpSpPr>
      <p:sp>
        <p:nvSpPr>
          <p:cNvPr id="149" name="Google Shape;149;g302caeeb345_0_23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302caeeb345_0_23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4" name="Shape 154"/>
        <p:cNvGrpSpPr/>
        <p:nvPr/>
      </p:nvGrpSpPr>
      <p:grpSpPr>
        <a:xfrm>
          <a:off x="0" y="0"/>
          <a:ext cx="0" cy="0"/>
          <a:chOff x="0" y="0"/>
          <a:chExt cx="0" cy="0"/>
        </a:xfrm>
      </p:grpSpPr>
      <p:sp>
        <p:nvSpPr>
          <p:cNvPr id="155" name="Google Shape;155;g2d391162aa4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d391162aa4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0" name="Shape 160"/>
        <p:cNvGrpSpPr/>
        <p:nvPr/>
      </p:nvGrpSpPr>
      <p:grpSpPr>
        <a:xfrm>
          <a:off x="0" y="0"/>
          <a:ext cx="0" cy="0"/>
          <a:chOff x="0" y="0"/>
          <a:chExt cx="0" cy="0"/>
        </a:xfrm>
      </p:grpSpPr>
      <p:sp>
        <p:nvSpPr>
          <p:cNvPr id="161" name="Google Shape;161;g2d391162aa4_0_1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2d391162aa4_0_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6" name="Shape 166"/>
        <p:cNvGrpSpPr/>
        <p:nvPr/>
      </p:nvGrpSpPr>
      <p:grpSpPr>
        <a:xfrm>
          <a:off x="0" y="0"/>
          <a:ext cx="0" cy="0"/>
          <a:chOff x="0" y="0"/>
          <a:chExt cx="0" cy="0"/>
        </a:xfrm>
      </p:grpSpPr>
      <p:sp>
        <p:nvSpPr>
          <p:cNvPr id="167" name="Google Shape;167;g2d391162aa4_0_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d391162aa4_0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7" name="Shape 57"/>
        <p:cNvGrpSpPr/>
        <p:nvPr/>
      </p:nvGrpSpPr>
      <p:grpSpPr>
        <a:xfrm>
          <a:off x="0" y="0"/>
          <a:ext cx="0" cy="0"/>
          <a:chOff x="0" y="0"/>
          <a:chExt cx="0" cy="0"/>
        </a:xfrm>
      </p:grpSpPr>
      <p:sp>
        <p:nvSpPr>
          <p:cNvPr id="58" name="Google Shape;58;g302caeeb345_0_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302caeeb345_0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2" name="Shape 172"/>
        <p:cNvGrpSpPr/>
        <p:nvPr/>
      </p:nvGrpSpPr>
      <p:grpSpPr>
        <a:xfrm>
          <a:off x="0" y="0"/>
          <a:ext cx="0" cy="0"/>
          <a:chOff x="0" y="0"/>
          <a:chExt cx="0" cy="0"/>
        </a:xfrm>
      </p:grpSpPr>
      <p:sp>
        <p:nvSpPr>
          <p:cNvPr id="173" name="Google Shape;173;g2d391162aa4_0_1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d391162aa4_0_1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8" name="Shape 178"/>
        <p:cNvGrpSpPr/>
        <p:nvPr/>
      </p:nvGrpSpPr>
      <p:grpSpPr>
        <a:xfrm>
          <a:off x="0" y="0"/>
          <a:ext cx="0" cy="0"/>
          <a:chOff x="0" y="0"/>
          <a:chExt cx="0" cy="0"/>
        </a:xfrm>
      </p:grpSpPr>
      <p:sp>
        <p:nvSpPr>
          <p:cNvPr id="179" name="Google Shape;179;g2d391162aa4_0_2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d391162aa4_0_2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4" name="Shape 184"/>
        <p:cNvGrpSpPr/>
        <p:nvPr/>
      </p:nvGrpSpPr>
      <p:grpSpPr>
        <a:xfrm>
          <a:off x="0" y="0"/>
          <a:ext cx="0" cy="0"/>
          <a:chOff x="0" y="0"/>
          <a:chExt cx="0" cy="0"/>
        </a:xfrm>
      </p:grpSpPr>
      <p:sp>
        <p:nvSpPr>
          <p:cNvPr id="185" name="Google Shape;185;g2d391162aa4_0_5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d391162aa4_0_5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0" name="Shape 190"/>
        <p:cNvGrpSpPr/>
        <p:nvPr/>
      </p:nvGrpSpPr>
      <p:grpSpPr>
        <a:xfrm>
          <a:off x="0" y="0"/>
          <a:ext cx="0" cy="0"/>
          <a:chOff x="0" y="0"/>
          <a:chExt cx="0" cy="0"/>
        </a:xfrm>
      </p:grpSpPr>
      <p:sp>
        <p:nvSpPr>
          <p:cNvPr id="191" name="Google Shape;191;g2d391162aa4_0_3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d391162aa4_0_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7" name="Shape 197"/>
        <p:cNvGrpSpPr/>
        <p:nvPr/>
      </p:nvGrpSpPr>
      <p:grpSpPr>
        <a:xfrm>
          <a:off x="0" y="0"/>
          <a:ext cx="0" cy="0"/>
          <a:chOff x="0" y="0"/>
          <a:chExt cx="0" cy="0"/>
        </a:xfrm>
      </p:grpSpPr>
      <p:sp>
        <p:nvSpPr>
          <p:cNvPr id="198" name="Google Shape;198;g2d391162aa4_0_4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2d391162aa4_0_4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3" name="Shape 203"/>
        <p:cNvGrpSpPr/>
        <p:nvPr/>
      </p:nvGrpSpPr>
      <p:grpSpPr>
        <a:xfrm>
          <a:off x="0" y="0"/>
          <a:ext cx="0" cy="0"/>
          <a:chOff x="0" y="0"/>
          <a:chExt cx="0" cy="0"/>
        </a:xfrm>
      </p:grpSpPr>
      <p:sp>
        <p:nvSpPr>
          <p:cNvPr id="204" name="Google Shape;204;g2d391162aa4_0_5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2d391162aa4_0_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9" name="Shape 209"/>
        <p:cNvGrpSpPr/>
        <p:nvPr/>
      </p:nvGrpSpPr>
      <p:grpSpPr>
        <a:xfrm>
          <a:off x="0" y="0"/>
          <a:ext cx="0" cy="0"/>
          <a:chOff x="0" y="0"/>
          <a:chExt cx="0" cy="0"/>
        </a:xfrm>
      </p:grpSpPr>
      <p:sp>
        <p:nvSpPr>
          <p:cNvPr id="210" name="Google Shape;210;g2d391162aa4_0_6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d391162aa4_0_6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5" name="Shape 215"/>
        <p:cNvGrpSpPr/>
        <p:nvPr/>
      </p:nvGrpSpPr>
      <p:grpSpPr>
        <a:xfrm>
          <a:off x="0" y="0"/>
          <a:ext cx="0" cy="0"/>
          <a:chOff x="0" y="0"/>
          <a:chExt cx="0" cy="0"/>
        </a:xfrm>
      </p:grpSpPr>
      <p:sp>
        <p:nvSpPr>
          <p:cNvPr id="216" name="Google Shape;216;g2d391162aa4_0_7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2d391162aa4_0_7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1" name="Shape 221"/>
        <p:cNvGrpSpPr/>
        <p:nvPr/>
      </p:nvGrpSpPr>
      <p:grpSpPr>
        <a:xfrm>
          <a:off x="0" y="0"/>
          <a:ext cx="0" cy="0"/>
          <a:chOff x="0" y="0"/>
          <a:chExt cx="0" cy="0"/>
        </a:xfrm>
      </p:grpSpPr>
      <p:sp>
        <p:nvSpPr>
          <p:cNvPr id="222" name="Google Shape;222;g302caeeb345_0_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302caeeb345_0_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7" name="Shape 227"/>
        <p:cNvGrpSpPr/>
        <p:nvPr/>
      </p:nvGrpSpPr>
      <p:grpSpPr>
        <a:xfrm>
          <a:off x="0" y="0"/>
          <a:ext cx="0" cy="0"/>
          <a:chOff x="0" y="0"/>
          <a:chExt cx="0" cy="0"/>
        </a:xfrm>
      </p:grpSpPr>
      <p:sp>
        <p:nvSpPr>
          <p:cNvPr id="228" name="Google Shape;228;g302caeeb345_0_2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302caeeb345_0_2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3" name="Shape 63"/>
        <p:cNvGrpSpPr/>
        <p:nvPr/>
      </p:nvGrpSpPr>
      <p:grpSpPr>
        <a:xfrm>
          <a:off x="0" y="0"/>
          <a:ext cx="0" cy="0"/>
          <a:chOff x="0" y="0"/>
          <a:chExt cx="0" cy="0"/>
        </a:xfrm>
      </p:grpSpPr>
      <p:sp>
        <p:nvSpPr>
          <p:cNvPr id="64" name="Google Shape;64;g302caeeb345_0_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302caeeb345_0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3" name="Shape 233"/>
        <p:cNvGrpSpPr/>
        <p:nvPr/>
      </p:nvGrpSpPr>
      <p:grpSpPr>
        <a:xfrm>
          <a:off x="0" y="0"/>
          <a:ext cx="0" cy="0"/>
          <a:chOff x="0" y="0"/>
          <a:chExt cx="0" cy="0"/>
        </a:xfrm>
      </p:grpSpPr>
      <p:sp>
        <p:nvSpPr>
          <p:cNvPr id="234" name="Google Shape;234;g302caeeb345_0_3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302caeeb345_0_3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9" name="Shape 239"/>
        <p:cNvGrpSpPr/>
        <p:nvPr/>
      </p:nvGrpSpPr>
      <p:grpSpPr>
        <a:xfrm>
          <a:off x="0" y="0"/>
          <a:ext cx="0" cy="0"/>
          <a:chOff x="0" y="0"/>
          <a:chExt cx="0" cy="0"/>
        </a:xfrm>
      </p:grpSpPr>
      <p:sp>
        <p:nvSpPr>
          <p:cNvPr id="240" name="Google Shape;240;g302caeeb345_0_25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02caeeb345_0_2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5" name="Shape 245"/>
        <p:cNvGrpSpPr/>
        <p:nvPr/>
      </p:nvGrpSpPr>
      <p:grpSpPr>
        <a:xfrm>
          <a:off x="0" y="0"/>
          <a:ext cx="0" cy="0"/>
          <a:chOff x="0" y="0"/>
          <a:chExt cx="0" cy="0"/>
        </a:xfrm>
      </p:grpSpPr>
      <p:sp>
        <p:nvSpPr>
          <p:cNvPr id="246" name="Google Shape;246;g302caeeb345_0_3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302caeeb345_0_3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1" name="Shape 251"/>
        <p:cNvGrpSpPr/>
        <p:nvPr/>
      </p:nvGrpSpPr>
      <p:grpSpPr>
        <a:xfrm>
          <a:off x="0" y="0"/>
          <a:ext cx="0" cy="0"/>
          <a:chOff x="0" y="0"/>
          <a:chExt cx="0" cy="0"/>
        </a:xfrm>
      </p:grpSpPr>
      <p:sp>
        <p:nvSpPr>
          <p:cNvPr id="252" name="Google Shape;252;g302caeeb345_0_4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302caeeb345_0_4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7" name="Shape 257"/>
        <p:cNvGrpSpPr/>
        <p:nvPr/>
      </p:nvGrpSpPr>
      <p:grpSpPr>
        <a:xfrm>
          <a:off x="0" y="0"/>
          <a:ext cx="0" cy="0"/>
          <a:chOff x="0" y="0"/>
          <a:chExt cx="0" cy="0"/>
        </a:xfrm>
      </p:grpSpPr>
      <p:sp>
        <p:nvSpPr>
          <p:cNvPr id="258" name="Google Shape;258;g302caeeb345_0_4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302caeeb345_0_4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4" name="Shape 264"/>
        <p:cNvGrpSpPr/>
        <p:nvPr/>
      </p:nvGrpSpPr>
      <p:grpSpPr>
        <a:xfrm>
          <a:off x="0" y="0"/>
          <a:ext cx="0" cy="0"/>
          <a:chOff x="0" y="0"/>
          <a:chExt cx="0" cy="0"/>
        </a:xfrm>
      </p:grpSpPr>
      <p:sp>
        <p:nvSpPr>
          <p:cNvPr id="265" name="Google Shape;265;g302caeeb345_0_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02caeeb345_0_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0" name="Shape 270"/>
        <p:cNvGrpSpPr/>
        <p:nvPr/>
      </p:nvGrpSpPr>
      <p:grpSpPr>
        <a:xfrm>
          <a:off x="0" y="0"/>
          <a:ext cx="0" cy="0"/>
          <a:chOff x="0" y="0"/>
          <a:chExt cx="0" cy="0"/>
        </a:xfrm>
      </p:grpSpPr>
      <p:sp>
        <p:nvSpPr>
          <p:cNvPr id="271" name="Google Shape;271;g302caeeb345_0_5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302caeeb345_0_5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6" name="Shape 276"/>
        <p:cNvGrpSpPr/>
        <p:nvPr/>
      </p:nvGrpSpPr>
      <p:grpSpPr>
        <a:xfrm>
          <a:off x="0" y="0"/>
          <a:ext cx="0" cy="0"/>
          <a:chOff x="0" y="0"/>
          <a:chExt cx="0" cy="0"/>
        </a:xfrm>
      </p:grpSpPr>
      <p:sp>
        <p:nvSpPr>
          <p:cNvPr id="277" name="Google Shape;277;g302caeeb345_0_6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302caeeb345_0_6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2" name="Shape 282"/>
        <p:cNvGrpSpPr/>
        <p:nvPr/>
      </p:nvGrpSpPr>
      <p:grpSpPr>
        <a:xfrm>
          <a:off x="0" y="0"/>
          <a:ext cx="0" cy="0"/>
          <a:chOff x="0" y="0"/>
          <a:chExt cx="0" cy="0"/>
        </a:xfrm>
      </p:grpSpPr>
      <p:sp>
        <p:nvSpPr>
          <p:cNvPr id="283" name="Google Shape;283;g302caeeb345_0_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302caeeb345_0_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Imagine we have a collection of documents, such as all the works of Shakespeare. We can represent documents in such a collection by a </a:t>
            </a:r>
            <a:r>
              <a:rPr lang="en-US" sz="1200" b="0" kern="1200" dirty="0">
                <a:solidFill>
                  <a:schemeClr val="tx1"/>
                </a:solidFill>
                <a:effectLst/>
                <a:latin typeface="+mn-lt"/>
                <a:ea typeface="+mn-ea"/>
                <a:cs typeface="+mn-cs"/>
              </a:rPr>
              <a:t>term-document matrix</a:t>
            </a:r>
            <a:r>
              <a:rPr lang="en-US" sz="1200" kern="1200" dirty="0">
                <a:solidFill>
                  <a:schemeClr val="tx1"/>
                </a:solidFill>
                <a:effectLst/>
                <a:latin typeface="+mn-lt"/>
                <a:ea typeface="+mn-ea"/>
                <a:cs typeface="+mn-cs"/>
              </a:rPr>
              <a:t>, in which each row represents a word in the vocabulary and each column represents a document from the collection. Here's a small selection from a term-document matrix showing the occurrence of four words in four plays by Shakespeare. Each cell in this matrix represents the number of times a particular word (defined by the row) occurs in a particular document (defined by the column). Thus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appeared 58 times in </a:t>
            </a:r>
            <a:r>
              <a:rPr lang="en-US" sz="1200" i="1" kern="1200" dirty="0">
                <a:solidFill>
                  <a:schemeClr val="tx1"/>
                </a:solidFill>
                <a:effectLst/>
                <a:latin typeface="+mn-lt"/>
                <a:ea typeface="+mn-ea"/>
                <a:cs typeface="+mn-cs"/>
              </a:rPr>
              <a:t>Twelfth Night</a:t>
            </a:r>
            <a:r>
              <a:rPr lang="en-US" sz="1200" kern="1200" dirty="0">
                <a:solidFill>
                  <a:schemeClr val="tx1"/>
                </a:solidFill>
                <a:effectLst/>
                <a:latin typeface="+mn-lt"/>
                <a:ea typeface="+mn-ea"/>
                <a:cs typeface="+mn-cs"/>
              </a:rPr>
              <a:t>. We can think of each column as a vector representing for a document as a point in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|-dimensional space; thus the documents in here are points in 4-dimensional space.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69" name="Shape 69"/>
        <p:cNvGrpSpPr/>
        <p:nvPr/>
      </p:nvGrpSpPr>
      <p:grpSpPr>
        <a:xfrm>
          <a:off x="0" y="0"/>
          <a:ext cx="0" cy="0"/>
          <a:chOff x="0" y="0"/>
          <a:chExt cx="0" cy="0"/>
        </a:xfrm>
      </p:grpSpPr>
      <p:sp>
        <p:nvSpPr>
          <p:cNvPr id="70" name="Google Shape;70;g302caeeb345_0_1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02caeeb345_0_1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A spatial visualization of the document vectors for the four Shakespeare play documents, showing just two of the dimensions, corresponding to the words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The comedies have high values for the </a:t>
            </a:r>
            <a:r>
              <a:rPr lang="en-US" sz="1200" i="1" kern="1200" dirty="0">
                <a:solidFill>
                  <a:schemeClr val="tx1"/>
                </a:solidFill>
                <a:effectLst/>
                <a:latin typeface="+mn-lt"/>
                <a:ea typeface="+mn-ea"/>
                <a:cs typeface="+mn-cs"/>
              </a:rPr>
              <a:t>fool </a:t>
            </a:r>
            <a:r>
              <a:rPr lang="en-US" sz="1200" kern="1200" dirty="0">
                <a:solidFill>
                  <a:schemeClr val="tx1"/>
                </a:solidFill>
                <a:effectLst/>
                <a:latin typeface="+mn-lt"/>
                <a:ea typeface="+mn-ea"/>
                <a:cs typeface="+mn-cs"/>
              </a:rPr>
              <a:t>dimension and low values for the </a:t>
            </a:r>
            <a:r>
              <a:rPr lang="en-US" sz="1200" i="1" kern="1200" dirty="0">
                <a:solidFill>
                  <a:schemeClr val="tx1"/>
                </a:solidFill>
                <a:effectLst/>
                <a:latin typeface="+mn-lt"/>
                <a:ea typeface="+mn-ea"/>
                <a:cs typeface="+mn-cs"/>
              </a:rPr>
              <a:t>battle </a:t>
            </a:r>
            <a:r>
              <a:rPr lang="en-US" sz="1200" kern="1200" dirty="0">
                <a:solidFill>
                  <a:schemeClr val="tx1"/>
                </a:solidFill>
                <a:effectLst/>
                <a:latin typeface="+mn-lt"/>
                <a:ea typeface="+mn-ea"/>
                <a:cs typeface="+mn-cs"/>
              </a:rPr>
              <a:t>dimension.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Two documents that are similar will tend to have similar words, and if two documents have similar words their column vectors will tend to be similar. The vectors for the comedies </a:t>
            </a:r>
            <a:r>
              <a:rPr lang="en-US" sz="1200" i="1" kern="1200" dirty="0">
                <a:solidFill>
                  <a:schemeClr val="tx1"/>
                </a:solidFill>
                <a:effectLst/>
                <a:latin typeface="+mn-lt"/>
                <a:ea typeface="+mn-ea"/>
                <a:cs typeface="+mn-cs"/>
              </a:rPr>
              <a:t>As You Like It </a:t>
            </a:r>
            <a:r>
              <a:rPr lang="en-US" sz="1200" kern="1200" dirty="0">
                <a:solidFill>
                  <a:schemeClr val="tx1"/>
                </a:solidFill>
                <a:effectLst/>
                <a:latin typeface="+mn-lt"/>
                <a:ea typeface="+mn-ea"/>
                <a:cs typeface="+mn-cs"/>
              </a:rPr>
              <a:t>[1,114,36,20] and </a:t>
            </a:r>
            <a:r>
              <a:rPr lang="en-US" sz="1200" i="1" kern="1200" dirty="0">
                <a:solidFill>
                  <a:schemeClr val="tx1"/>
                </a:solidFill>
                <a:effectLst/>
                <a:latin typeface="+mn-lt"/>
                <a:ea typeface="+mn-ea"/>
                <a:cs typeface="+mn-cs"/>
              </a:rPr>
              <a:t>Twelfth Night </a:t>
            </a:r>
            <a:r>
              <a:rPr lang="en-US" sz="1200" kern="1200" dirty="0">
                <a:solidFill>
                  <a:schemeClr val="tx1"/>
                </a:solidFill>
                <a:effectLst/>
                <a:latin typeface="+mn-lt"/>
                <a:ea typeface="+mn-ea"/>
                <a:cs typeface="+mn-cs"/>
              </a:rPr>
              <a:t>[0,80,58,15] look a lot more like each other (more fools and wit than battles) than they look like </a:t>
            </a:r>
            <a:r>
              <a:rPr lang="en-US" sz="1200" i="1" kern="1200" dirty="0">
                <a:solidFill>
                  <a:schemeClr val="tx1"/>
                </a:solidFill>
                <a:effectLst/>
                <a:latin typeface="+mn-lt"/>
                <a:ea typeface="+mn-ea"/>
                <a:cs typeface="+mn-cs"/>
              </a:rPr>
              <a:t>Julius Caesar </a:t>
            </a:r>
            <a:r>
              <a:rPr lang="en-US" sz="1200" kern="1200" dirty="0">
                <a:solidFill>
                  <a:schemeClr val="tx1"/>
                </a:solidFill>
                <a:effectLst/>
                <a:latin typeface="+mn-lt"/>
                <a:ea typeface="+mn-ea"/>
                <a:cs typeface="+mn-cs"/>
              </a:rPr>
              <a:t>[7,62,1,2] or </a:t>
            </a:r>
            <a:r>
              <a:rPr lang="en-US" sz="1200" i="1" kern="1200" dirty="0">
                <a:solidFill>
                  <a:schemeClr val="tx1"/>
                </a:solidFill>
                <a:effectLst/>
                <a:latin typeface="+mn-lt"/>
                <a:ea typeface="+mn-ea"/>
                <a:cs typeface="+mn-cs"/>
              </a:rPr>
              <a:t>Henry V </a:t>
            </a:r>
            <a:r>
              <a:rPr lang="en-US" sz="1200" kern="1200" dirty="0">
                <a:solidFill>
                  <a:schemeClr val="tx1"/>
                </a:solidFill>
                <a:effectLst/>
                <a:latin typeface="+mn-lt"/>
                <a:ea typeface="+mn-ea"/>
                <a:cs typeface="+mn-cs"/>
              </a:rPr>
              <a:t>[13,89,4,3]. A real term-document matrix, of course, wouldn’t just have 4 rows and columns, let alone 2. More generally, the term-document matrix has |</a:t>
            </a:r>
            <a:r>
              <a:rPr lang="en-US" sz="1200" i="1" kern="1200" dirty="0">
                <a:solidFill>
                  <a:schemeClr val="tx1"/>
                </a:solidFill>
                <a:effectLst/>
                <a:latin typeface="+mn-lt"/>
                <a:ea typeface="+mn-ea"/>
                <a:cs typeface="+mn-cs"/>
              </a:rPr>
              <a:t>V</a:t>
            </a:r>
            <a:r>
              <a:rPr lang="en-US" sz="1200" kern="1200" dirty="0">
                <a:solidFill>
                  <a:schemeClr val="tx1"/>
                </a:solidFill>
                <a:effectLst/>
                <a:latin typeface="+mn-lt"/>
                <a:ea typeface="+mn-ea"/>
                <a:cs typeface="+mn-cs"/>
              </a:rPr>
              <a:t>| rows (one for each word type in the vocabulary) and </a:t>
            </a:r>
            <a:r>
              <a:rPr lang="en-US" sz="1200" i="1" kern="1200" dirty="0">
                <a:solidFill>
                  <a:schemeClr val="tx1"/>
                </a:solidFill>
                <a:effectLst/>
                <a:latin typeface="+mn-lt"/>
                <a:ea typeface="+mn-ea"/>
                <a:cs typeface="+mn-cs"/>
              </a:rPr>
              <a:t>D </a:t>
            </a:r>
            <a:r>
              <a:rPr lang="en-US" sz="1200" kern="1200" dirty="0">
                <a:solidFill>
                  <a:schemeClr val="tx1"/>
                </a:solidFill>
                <a:effectLst/>
                <a:latin typeface="+mn-lt"/>
                <a:ea typeface="+mn-ea"/>
                <a:cs typeface="+mn-cs"/>
              </a:rPr>
              <a:t>columns, one for each document in the collection.</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Here's the new idea: vector semantics can also be used to represent the meaning of </a:t>
            </a:r>
            <a:r>
              <a:rPr lang="en-US" sz="1200" i="1" kern="1200" dirty="0">
                <a:solidFill>
                  <a:schemeClr val="tx1"/>
                </a:solidFill>
                <a:effectLst/>
                <a:latin typeface="+mn-lt"/>
                <a:ea typeface="+mn-ea"/>
                <a:cs typeface="+mn-cs"/>
              </a:rPr>
              <a:t>words</a:t>
            </a:r>
            <a:r>
              <a:rPr lang="en-US" sz="1200" kern="1200" dirty="0">
                <a:solidFill>
                  <a:schemeClr val="tx1"/>
                </a:solidFill>
                <a:effectLst/>
                <a:latin typeface="+mn-lt"/>
                <a:ea typeface="+mn-ea"/>
                <a:cs typeface="+mn-cs"/>
              </a:rPr>
              <a:t>. We do this by associating each word with a word vector— a </a:t>
            </a:r>
            <a:r>
              <a:rPr lang="en-US" sz="1200" b="0" kern="1200" dirty="0">
                <a:solidFill>
                  <a:schemeClr val="tx1"/>
                </a:solidFill>
                <a:effectLst/>
                <a:latin typeface="+mn-lt"/>
                <a:ea typeface="+mn-ea"/>
                <a:cs typeface="+mn-cs"/>
              </a:rPr>
              <a:t>row vector </a:t>
            </a:r>
            <a:r>
              <a:rPr lang="en-US" sz="1200" kern="1200" dirty="0">
                <a:solidFill>
                  <a:schemeClr val="tx1"/>
                </a:solidFill>
                <a:effectLst/>
                <a:latin typeface="+mn-lt"/>
                <a:ea typeface="+mn-ea"/>
                <a:cs typeface="+mn-cs"/>
              </a:rPr>
              <a:t>rather than a column vector, hence with different dimensions, as we see here. The four dimensions of the vector for </a:t>
            </a:r>
            <a:r>
              <a:rPr lang="en-US" sz="1200" i="1" kern="1200" dirty="0">
                <a:solidFill>
                  <a:schemeClr val="tx1"/>
                </a:solidFill>
                <a:effectLst/>
                <a:latin typeface="+mn-lt"/>
                <a:ea typeface="+mn-ea"/>
                <a:cs typeface="+mn-cs"/>
              </a:rPr>
              <a:t>fool</a:t>
            </a:r>
            <a:r>
              <a:rPr lang="en-US" sz="1200" kern="1200" dirty="0">
                <a:solidFill>
                  <a:schemeClr val="tx1"/>
                </a:solidFill>
                <a:effectLst/>
                <a:latin typeface="+mn-lt"/>
                <a:ea typeface="+mn-ea"/>
                <a:cs typeface="+mn-cs"/>
              </a:rPr>
              <a:t>, [36,58,1,4], correspond to the four Shakespeare plays. For documents, we saw that similar documents had similar vectors, because similar documents tend to have similar words. This same principle applies to words: similar words have similar vectors because they tend to occur in similar documents. The term-document matrix thus lets us represent the meaning of a word by the documents it tends to occur in.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An alternative to using the term-document matrix to represent words as vectors of document counts, is to use the </a:t>
            </a:r>
            <a:r>
              <a:rPr lang="en-US" sz="1200" b="0" kern="1200" dirty="0">
                <a:solidFill>
                  <a:schemeClr val="tx1"/>
                </a:solidFill>
                <a:effectLst/>
                <a:latin typeface="+mn-lt"/>
                <a:ea typeface="+mn-ea"/>
                <a:cs typeface="+mn-cs"/>
              </a:rPr>
              <a:t>term-term matrix</a:t>
            </a:r>
            <a:r>
              <a:rPr lang="en-US" sz="1200" kern="1200" dirty="0">
                <a:solidFill>
                  <a:schemeClr val="tx1"/>
                </a:solidFill>
                <a:effectLst/>
                <a:latin typeface="+mn-lt"/>
                <a:ea typeface="+mn-ea"/>
                <a:cs typeface="+mn-cs"/>
              </a:rPr>
              <a:t>, also called the </a:t>
            </a:r>
            <a:r>
              <a:rPr lang="en-US" sz="1200" b="0" kern="1200" dirty="0">
                <a:solidFill>
                  <a:schemeClr val="tx1"/>
                </a:solidFill>
                <a:effectLst/>
                <a:latin typeface="+mn-lt"/>
                <a:ea typeface="+mn-ea"/>
                <a:cs typeface="+mn-cs"/>
              </a:rPr>
              <a:t>word-word matrix </a:t>
            </a:r>
            <a:r>
              <a:rPr lang="en-US" sz="1200" kern="1200" dirty="0">
                <a:solidFill>
                  <a:schemeClr val="tx1"/>
                </a:solidFill>
                <a:effectLst/>
                <a:latin typeface="+mn-lt"/>
                <a:ea typeface="+mn-ea"/>
                <a:cs typeface="+mn-cs"/>
              </a:rPr>
              <a:t>or the </a:t>
            </a:r>
            <a:r>
              <a:rPr lang="en-US" sz="1200" b="0" kern="1200" dirty="0">
                <a:solidFill>
                  <a:schemeClr val="tx1"/>
                </a:solidFill>
                <a:effectLst/>
                <a:latin typeface="+mn-lt"/>
                <a:ea typeface="+mn-ea"/>
                <a:cs typeface="+mn-cs"/>
              </a:rPr>
              <a:t>term-context matrix</a:t>
            </a:r>
            <a:r>
              <a:rPr lang="en-US" sz="1200" kern="1200" dirty="0">
                <a:solidFill>
                  <a:schemeClr val="tx1"/>
                </a:solidFill>
                <a:effectLst/>
                <a:latin typeface="+mn-lt"/>
                <a:ea typeface="+mn-ea"/>
                <a:cs typeface="+mn-cs"/>
              </a:rPr>
              <a:t>, in which the columns are labeled by words rather than documents. This matrix is thus of dimensionality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and each cell records the number of times the row (target) word and the column (context) word co-occur in some context in some training corpus.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The context could be the document, in which case the cell represents the number of times the two words appear in the same document. It is most common, however, to use smaller contexts, generally a window around the word, for example of 4 words to the left and 4 words to the right, in which case the cell represents the number of times (in some training corpus) the column word occurs in such a ±4 word window around the row word. For example here is one example each of some words in their windows with counts from a Wikipedia corpus. Note that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are more similar to each other than, say, to </a:t>
            </a:r>
            <a:r>
              <a:rPr lang="en-US" sz="1200" i="1" kern="1200" dirty="0">
                <a:solidFill>
                  <a:schemeClr val="tx1"/>
                </a:solidFill>
                <a:effectLst/>
                <a:latin typeface="+mn-lt"/>
                <a:ea typeface="+mn-ea"/>
                <a:cs typeface="+mn-cs"/>
              </a:rPr>
              <a:t>strawberry</a:t>
            </a:r>
            <a:r>
              <a:rPr lang="en-US" sz="1200" kern="1200" dirty="0">
                <a:solidFill>
                  <a:schemeClr val="tx1"/>
                </a:solidFill>
                <a:effectLst/>
                <a:latin typeface="+mn-lt"/>
                <a:ea typeface="+mn-ea"/>
                <a:cs typeface="+mn-cs"/>
              </a:rPr>
              <a:t>.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Here's a spatial visualization of word vectors for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showing just two of the dimensions, corresponding to the words </a:t>
            </a:r>
            <a:r>
              <a:rPr lang="en-US" sz="1200" i="1" kern="1200" dirty="0">
                <a:solidFill>
                  <a:schemeClr val="tx1"/>
                </a:solidFill>
                <a:effectLst/>
                <a:latin typeface="+mn-lt"/>
                <a:ea typeface="+mn-ea"/>
                <a:cs typeface="+mn-cs"/>
              </a:rPr>
              <a:t>data </a:t>
            </a:r>
            <a:r>
              <a:rPr lang="en-US" sz="1200" kern="1200" dirty="0">
                <a:solidFill>
                  <a:schemeClr val="tx1"/>
                </a:solidFill>
                <a:effectLst/>
                <a:latin typeface="+mn-lt"/>
                <a:ea typeface="+mn-ea"/>
                <a:cs typeface="+mn-cs"/>
              </a:rPr>
              <a:t>and </a:t>
            </a:r>
            <a:r>
              <a:rPr lang="en-US" sz="1200" i="1" kern="1200" dirty="0">
                <a:solidFill>
                  <a:schemeClr val="tx1"/>
                </a:solidFill>
                <a:effectLst/>
                <a:latin typeface="+mn-lt"/>
                <a:ea typeface="+mn-ea"/>
                <a:cs typeface="+mn-cs"/>
              </a:rPr>
              <a:t>computer</a:t>
            </a:r>
            <a:r>
              <a:rPr lang="en-US" sz="1200"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Of course in real life these vectors aren't just of length 2.  |</a:t>
            </a:r>
            <a:r>
              <a:rPr lang="en-US" sz="1200" i="1" kern="1200" dirty="0">
                <a:solidFill>
                  <a:schemeClr val="tx1"/>
                </a:solidFill>
                <a:effectLst/>
                <a:latin typeface="+mn-lt"/>
                <a:ea typeface="+mn-ea"/>
                <a:cs typeface="+mn-cs"/>
              </a:rPr>
              <a:t>V </a:t>
            </a:r>
            <a:r>
              <a:rPr lang="en-US" sz="1200" kern="1200" dirty="0">
                <a:solidFill>
                  <a:schemeClr val="tx1"/>
                </a:solidFill>
                <a:effectLst/>
                <a:latin typeface="+mn-lt"/>
                <a:ea typeface="+mn-ea"/>
                <a:cs typeface="+mn-cs"/>
              </a:rPr>
              <a:t>|, the length of the vector, is generally the size of the vocabulary, of- ten between 10,000 and 50,000 words (using the most frequent words in the training corpus; keeping words after about the most frequent 50,000 or so is generally not helpful). Since most of these numbers are zero these are </a:t>
            </a:r>
            <a:r>
              <a:rPr lang="en-US" sz="1200" b="0" kern="1200" dirty="0">
                <a:solidFill>
                  <a:schemeClr val="tx1"/>
                </a:solidFill>
                <a:effectLst/>
                <a:latin typeface="+mn-lt"/>
                <a:ea typeface="+mn-ea"/>
                <a:cs typeface="+mn-cs"/>
              </a:rPr>
              <a:t>sparse </a:t>
            </a:r>
            <a:r>
              <a:rPr lang="en-US" sz="1200" kern="1200" dirty="0">
                <a:solidFill>
                  <a:schemeClr val="tx1"/>
                </a:solidFill>
                <a:effectLst/>
                <a:latin typeface="+mn-lt"/>
                <a:ea typeface="+mn-ea"/>
                <a:cs typeface="+mn-cs"/>
              </a:rPr>
              <a:t>vector representations; there are efficient algorithms for storing and computing with sparse matrices.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The cosine—like most measures for vector similarity used in NLP—is based on the </a:t>
            </a:r>
            <a:r>
              <a:rPr lang="en-US" sz="1200" b="0" kern="1200" dirty="0">
                <a:solidFill>
                  <a:schemeClr val="tx1"/>
                </a:solidFill>
                <a:effectLst/>
                <a:latin typeface="+mn-lt"/>
                <a:ea typeface="+mn-ea"/>
                <a:cs typeface="+mn-cs"/>
              </a:rPr>
              <a:t>dot product </a:t>
            </a:r>
            <a:r>
              <a:rPr lang="en-US" sz="1200" kern="1200" dirty="0">
                <a:solidFill>
                  <a:schemeClr val="tx1"/>
                </a:solidFill>
                <a:effectLst/>
                <a:latin typeface="+mn-lt"/>
                <a:ea typeface="+mn-ea"/>
                <a:cs typeface="+mn-cs"/>
              </a:rPr>
              <a:t>operator from linear algebra, also called the </a:t>
            </a:r>
            <a:r>
              <a:rPr lang="en-US" sz="1200" b="0" kern="1200" dirty="0">
                <a:solidFill>
                  <a:schemeClr val="tx1"/>
                </a:solidFill>
                <a:effectLst/>
                <a:latin typeface="+mn-lt"/>
                <a:ea typeface="+mn-ea"/>
                <a:cs typeface="+mn-cs"/>
              </a:rPr>
              <a:t>inner product in which we multiply the vectors elementwise and add up to get a scalar value. </a:t>
            </a:r>
            <a:r>
              <a:rPr lang="en-US" sz="1200" kern="1200" dirty="0">
                <a:solidFill>
                  <a:schemeClr val="tx1"/>
                </a:solidFill>
                <a:effectLst/>
                <a:latin typeface="+mn-lt"/>
                <a:ea typeface="+mn-ea"/>
                <a:cs typeface="+mn-cs"/>
              </a:rPr>
              <a:t>The dot product acts as a similarity metric because it will tend to be high just when the two vectors have large values in the same dimensions. Alternatively, vectors that have zeros in different dimensions—orthogonal vectors—will have a dot product of 0, representing their strong dissimilarity. </a:t>
            </a:r>
            <a:endParaRPr lang="en-US" dirty="0"/>
          </a:p>
          <a:p>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This raw dot product, however, has a problem as a similarity metric: it favors </a:t>
            </a:r>
            <a:r>
              <a:rPr lang="en-US" sz="1200" b="0" kern="1200" dirty="0">
                <a:solidFill>
                  <a:schemeClr val="tx1"/>
                </a:solidFill>
                <a:effectLst/>
                <a:latin typeface="+mn-lt"/>
                <a:ea typeface="+mn-ea"/>
                <a:cs typeface="+mn-cs"/>
              </a:rPr>
              <a:t>long </a:t>
            </a:r>
            <a:r>
              <a:rPr lang="en-US" sz="1200" kern="1200" dirty="0">
                <a:solidFill>
                  <a:schemeClr val="tx1"/>
                </a:solidFill>
                <a:effectLst/>
                <a:latin typeface="+mn-lt"/>
                <a:ea typeface="+mn-ea"/>
                <a:cs typeface="+mn-cs"/>
              </a:rPr>
              <a:t>vectors. The </a:t>
            </a:r>
            <a:r>
              <a:rPr lang="en-US" sz="1200" b="0" kern="1200" dirty="0">
                <a:solidFill>
                  <a:schemeClr val="tx1"/>
                </a:solidFill>
                <a:effectLst/>
                <a:latin typeface="+mn-lt"/>
                <a:ea typeface="+mn-ea"/>
                <a:cs typeface="+mn-cs"/>
              </a:rPr>
              <a:t>vector length </a:t>
            </a:r>
            <a:r>
              <a:rPr lang="en-US" sz="1200" kern="1200" dirty="0">
                <a:solidFill>
                  <a:schemeClr val="tx1"/>
                </a:solidFill>
                <a:effectLst/>
                <a:latin typeface="+mn-lt"/>
                <a:ea typeface="+mn-ea"/>
                <a:cs typeface="+mn-cs"/>
              </a:rPr>
              <a:t>is defined as the square root of the sum of the square of the values</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The dot product is higher if a vector is longer, with higher values in each dimension. More frequent words have longer vectors, since they tend to co-occur with more words and have higher co-occurrence values with each of them. The raw dot product thus will be higher for frequent words. But this is a problem; we’d like a similarity metric that tells us how similar two words are regardless of their frequency.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 </a:t>
            </a: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p:cNvSpPr>
            <a:spLocks noGrp="1" noRot="1" noChangeAspect="1"/>
          </p:cNvSpPr>
          <p:nvPr>
            <p:ph type="sldImg"/>
          </p:nvPr>
        </p:nvSpPr>
        <p:spPr>
          <a:xfrm>
            <a:off x="457200" y="720725"/>
            <a:ext cx="6400800" cy="3600450"/>
          </a:xfrm>
        </p:spPr>
      </p:sp>
      <p:sp>
        <p:nvSpPr>
          <p:cNvPr id="55299" name="Notes Placeholder 2"/>
          <p:cNvSpPr>
            <a:spLocks noGrp="1"/>
          </p:cNvSpPr>
          <p:nvPr>
            <p:ph type="body" idx="1"/>
          </p:nvPr>
        </p:nvSpPr>
        <p:spPr>
          <a:noFill/>
        </p:spPr>
        <p:txBody>
          <a:bodyPr/>
          <a:lstStyle/>
          <a:p>
            <a:r>
              <a:rPr lang="en-US" sz="1200" kern="1200" dirty="0">
                <a:solidFill>
                  <a:schemeClr val="tx1"/>
                </a:solidFill>
                <a:effectLst/>
                <a:latin typeface="+mn-lt"/>
                <a:ea typeface="+mn-ea"/>
                <a:cs typeface="+mn-cs"/>
              </a:rPr>
              <a:t>We modify the dot product to normalize for the vector length by dividing the dot product by the lengths of each of the two vectors. This </a:t>
            </a:r>
            <a:r>
              <a:rPr lang="en-US" sz="1200" b="0" kern="1200" dirty="0">
                <a:solidFill>
                  <a:schemeClr val="tx1"/>
                </a:solidFill>
                <a:effectLst/>
                <a:latin typeface="+mn-lt"/>
                <a:ea typeface="+mn-ea"/>
                <a:cs typeface="+mn-cs"/>
              </a:rPr>
              <a:t>normalized dot product </a:t>
            </a:r>
            <a:r>
              <a:rPr lang="en-US" sz="1200" kern="1200" dirty="0">
                <a:solidFill>
                  <a:schemeClr val="tx1"/>
                </a:solidFill>
                <a:effectLst/>
                <a:latin typeface="+mn-lt"/>
                <a:ea typeface="+mn-ea"/>
                <a:cs typeface="+mn-cs"/>
              </a:rPr>
              <a:t>turns out to be the same as the cosine of the angle between the two vectors (</a:t>
            </a:r>
            <a:r>
              <a:rPr lang="en-US" sz="1200" b="0" i="0" kern="1200" dirty="0">
                <a:solidFill>
                  <a:schemeClr val="tx1"/>
                </a:solidFill>
                <a:effectLst/>
                <a:latin typeface="+mn-lt"/>
                <a:ea typeface="+mn-ea"/>
                <a:cs typeface="+mn-cs"/>
              </a:rPr>
              <a:t>Geometrically, it is the product of the Euclidean magnitudes of the two vectors and the cosine of the angle between them).</a:t>
            </a:r>
            <a:endParaRPr lang="en-US" dirty="0"/>
          </a:p>
        </p:txBody>
      </p:sp>
      <p:sp>
        <p:nvSpPr>
          <p:cNvPr id="55300" name="Slide Number Placeholder 3"/>
          <p:cNvSpPr>
            <a:spLocks noGrp="1"/>
          </p:cNvSpPr>
          <p:nvPr>
            <p:ph type="sldNum" sz="quarter" idx="5"/>
          </p:nvPr>
        </p:nvSpPr>
        <p:spPr>
          <a:noFill/>
        </p:spPr>
        <p:txBody>
          <a:bodyPr/>
          <a:lstStyle/>
          <a:p>
            <a:fld id="{3EABE09E-F152-7744-8C90-5FE0EE9195EA}" type="slidenum">
              <a:rPr lang="en-US" smtClean="0"/>
            </a:fld>
            <a:endParaRPr 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sz="1200" kern="1200" dirty="0">
                <a:solidFill>
                  <a:schemeClr val="tx1"/>
                </a:solidFill>
                <a:effectLst/>
                <a:latin typeface="+mn-lt"/>
                <a:ea typeface="+mn-ea"/>
                <a:cs typeface="+mn-cs"/>
              </a:rPr>
              <a:t>Let’s see how the cosine computes which of the words </a:t>
            </a:r>
            <a:r>
              <a:rPr lang="en-US" sz="1200" i="1" kern="1200" dirty="0">
                <a:solidFill>
                  <a:schemeClr val="tx1"/>
                </a:solidFill>
                <a:effectLst/>
                <a:latin typeface="+mn-lt"/>
                <a:ea typeface="+mn-ea"/>
                <a:cs typeface="+mn-cs"/>
              </a:rPr>
              <a:t>cherry </a:t>
            </a:r>
            <a:r>
              <a:rPr lang="en-US" sz="1200" kern="1200" dirty="0">
                <a:solidFill>
                  <a:schemeClr val="tx1"/>
                </a:solidFill>
                <a:effectLst/>
                <a:latin typeface="+mn-lt"/>
                <a:ea typeface="+mn-ea"/>
                <a:cs typeface="+mn-cs"/>
              </a:rPr>
              <a:t>or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is closer in meaning to </a:t>
            </a:r>
            <a:r>
              <a:rPr lang="en-US" sz="1200" i="1" kern="1200" dirty="0">
                <a:solidFill>
                  <a:schemeClr val="tx1"/>
                </a:solidFill>
                <a:effectLst/>
                <a:latin typeface="+mn-lt"/>
                <a:ea typeface="+mn-ea"/>
                <a:cs typeface="+mn-cs"/>
              </a:rPr>
              <a:t>information</a:t>
            </a:r>
            <a:r>
              <a:rPr lang="en-US" sz="1200" kern="1200" dirty="0">
                <a:solidFill>
                  <a:schemeClr val="tx1"/>
                </a:solidFill>
                <a:effectLst/>
                <a:latin typeface="+mn-lt"/>
                <a:ea typeface="+mn-ea"/>
                <a:cs typeface="+mn-cs"/>
              </a:rPr>
              <a:t>, just using raw counts from the following shortened table.</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model decides that </a:t>
            </a:r>
            <a:r>
              <a:rPr lang="en-US" sz="1200" i="1" kern="1200" dirty="0">
                <a:solidFill>
                  <a:schemeClr val="tx1"/>
                </a:solidFill>
                <a:effectLst/>
                <a:latin typeface="+mn-lt"/>
                <a:ea typeface="+mn-ea"/>
                <a:cs typeface="+mn-cs"/>
              </a:rPr>
              <a:t>information </a:t>
            </a:r>
            <a:r>
              <a:rPr lang="en-US" sz="1200" kern="1200" dirty="0">
                <a:solidFill>
                  <a:schemeClr val="tx1"/>
                </a:solidFill>
                <a:effectLst/>
                <a:latin typeface="+mn-lt"/>
                <a:ea typeface="+mn-ea"/>
                <a:cs typeface="+mn-cs"/>
              </a:rPr>
              <a:t>is way closer to </a:t>
            </a:r>
            <a:r>
              <a:rPr lang="en-US" sz="1200" i="1" kern="1200" dirty="0">
                <a:solidFill>
                  <a:schemeClr val="tx1"/>
                </a:solidFill>
                <a:effectLst/>
                <a:latin typeface="+mn-lt"/>
                <a:ea typeface="+mn-ea"/>
                <a:cs typeface="+mn-cs"/>
              </a:rPr>
              <a:t>digital </a:t>
            </a:r>
            <a:r>
              <a:rPr lang="en-US" sz="1200" kern="1200" dirty="0">
                <a:solidFill>
                  <a:schemeClr val="tx1"/>
                </a:solidFill>
                <a:effectLst/>
                <a:latin typeface="+mn-lt"/>
                <a:ea typeface="+mn-ea"/>
                <a:cs typeface="+mn-cs"/>
              </a:rPr>
              <a:t>than it is to </a:t>
            </a:r>
            <a:r>
              <a:rPr lang="en-US" sz="1200" i="1" kern="1200" dirty="0">
                <a:solidFill>
                  <a:schemeClr val="tx1"/>
                </a:solidFill>
                <a:effectLst/>
                <a:latin typeface="+mn-lt"/>
                <a:ea typeface="+mn-ea"/>
                <a:cs typeface="+mn-cs"/>
              </a:rPr>
              <a:t>cherry</a:t>
            </a:r>
            <a:r>
              <a:rPr lang="en-US" sz="1200" kern="1200" dirty="0">
                <a:solidFill>
                  <a:schemeClr val="tx1"/>
                </a:solidFill>
                <a:effectLst/>
                <a:latin typeface="+mn-lt"/>
                <a:ea typeface="+mn-ea"/>
                <a:cs typeface="+mn-cs"/>
              </a:rPr>
              <a:t>, a  result that seems sensible. </a:t>
            </a:r>
            <a:endParaRPr lang="en-US" dirty="0"/>
          </a:p>
          <a:p>
            <a:pPr marL="0" marR="0" lvl="0" indent="0" algn="l" defTabSz="914400" rtl="0" eaLnBrk="1" fontAlgn="auto" latinLnBrk="0" hangingPunct="1">
              <a:lnSpc>
                <a:spcPct val="100000"/>
              </a:lnSpc>
              <a:spcBef>
                <a:spcPts val="0"/>
              </a:spcBef>
              <a:spcAft>
                <a:spcPts val="0"/>
              </a:spcAft>
              <a:buClrTx/>
              <a:buSzTx/>
              <a:buFontTx/>
              <a:buNone/>
              <a:defRPr/>
            </a:pPr>
            <a:endParaRPr lang="en-US" dirty="0"/>
          </a:p>
          <a:p>
            <a:endParaRPr lang="en-US" dirty="0"/>
          </a:p>
        </p:txBody>
      </p:sp>
      <p:sp>
        <p:nvSpPr>
          <p:cNvPr id="4" name="Slide Number Placeholder 3"/>
          <p:cNvSpPr>
            <a:spLocks noGrp="1"/>
          </p:cNvSpPr>
          <p:nvPr>
            <p:ph type="sldNum" sz="quarter" idx="5"/>
          </p:nvPr>
        </p:nvSpPr>
        <p:spPr/>
        <p:txBody>
          <a:bodyPr/>
          <a:lstStyle/>
          <a:p>
            <a:fld id="{EE707532-839C-41A2-9E71-D5288AEAE66A}" type="slidenum">
              <a:rPr lang="en-US" smtClean="0"/>
            </a:fld>
            <a:endParaRPr 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8" name="Shape 288"/>
        <p:cNvGrpSpPr/>
        <p:nvPr/>
      </p:nvGrpSpPr>
      <p:grpSpPr>
        <a:xfrm>
          <a:off x="0" y="0"/>
          <a:ext cx="0" cy="0"/>
          <a:chOff x="0" y="0"/>
          <a:chExt cx="0" cy="0"/>
        </a:xfrm>
      </p:grpSpPr>
      <p:sp>
        <p:nvSpPr>
          <p:cNvPr id="289" name="Google Shape;289;g302caeeb345_0_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302caeeb345_0_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5" name="Shape 75"/>
        <p:cNvGrpSpPr/>
        <p:nvPr/>
      </p:nvGrpSpPr>
      <p:grpSpPr>
        <a:xfrm>
          <a:off x="0" y="0"/>
          <a:ext cx="0" cy="0"/>
          <a:chOff x="0" y="0"/>
          <a:chExt cx="0" cy="0"/>
        </a:xfrm>
      </p:grpSpPr>
      <p:sp>
        <p:nvSpPr>
          <p:cNvPr id="76" name="Google Shape;76;g2d437831595_0_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2d437831595_0_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 name="Shape 82"/>
        <p:cNvGrpSpPr/>
        <p:nvPr/>
      </p:nvGrpSpPr>
      <p:grpSpPr>
        <a:xfrm>
          <a:off x="0" y="0"/>
          <a:ext cx="0" cy="0"/>
          <a:chOff x="0" y="0"/>
          <a:chExt cx="0" cy="0"/>
        </a:xfrm>
      </p:grpSpPr>
      <p:sp>
        <p:nvSpPr>
          <p:cNvPr id="83" name="Google Shape;83;g302caeeb345_0_15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302caeeb345_0_15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g302caeeb345_0_163: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02caeeb345_0_16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5" name="Shape 95"/>
        <p:cNvGrpSpPr/>
        <p:nvPr/>
      </p:nvGrpSpPr>
      <p:grpSpPr>
        <a:xfrm>
          <a:off x="0" y="0"/>
          <a:ext cx="0" cy="0"/>
          <a:chOff x="0" y="0"/>
          <a:chExt cx="0" cy="0"/>
        </a:xfrm>
      </p:grpSpPr>
      <p:sp>
        <p:nvSpPr>
          <p:cNvPr id="96" name="Google Shape;96;g302caeeb345_0_17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02caeeb345_0_1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1" name="Shape 101"/>
        <p:cNvGrpSpPr/>
        <p:nvPr/>
      </p:nvGrpSpPr>
      <p:grpSpPr>
        <a:xfrm>
          <a:off x="0" y="0"/>
          <a:ext cx="0" cy="0"/>
          <a:chOff x="0" y="0"/>
          <a:chExt cx="0" cy="0"/>
        </a:xfrm>
      </p:grpSpPr>
      <p:sp>
        <p:nvSpPr>
          <p:cNvPr id="102" name="Google Shape;102;g302caeeb345_0_17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02caeeb345_0_17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p:txBody>
      </p:sp>
      <p:sp>
        <p:nvSpPr>
          <p:cNvPr id="47" name="Google Shape;47;p11"/>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2960" y="119702"/>
            <a:ext cx="7543800" cy="680397"/>
          </a:xfrm>
        </p:spPr>
        <p:txBody>
          <a:bodyPr/>
          <a:lstStyle/>
          <a:p>
            <a:r>
              <a:rPr lang="en-US" dirty="0"/>
              <a:t>Click to edit Master title style</a:t>
            </a:r>
            <a:endParaRPr lang="en-US" dirty="0"/>
          </a:p>
        </p:txBody>
      </p:sp>
      <p:sp>
        <p:nvSpPr>
          <p:cNvPr id="3" name="Content Placeholder 2"/>
          <p:cNvSpPr>
            <a:spLocks noGrp="1"/>
          </p:cNvSpPr>
          <p:nvPr>
            <p:ph idx="1"/>
          </p:nvPr>
        </p:nvSpPr>
        <p:spPr>
          <a:xfrm>
            <a:off x="822961" y="1200150"/>
            <a:ext cx="7543801" cy="3429000"/>
          </a:xfrm>
        </p:spPr>
        <p:txBody>
          <a:bodyPr/>
          <a:lstStyle>
            <a:lvl1pPr marL="8255" indent="-8255">
              <a:buNone/>
              <a:defRPr sz="2800" baseline="0"/>
            </a:lvl1pPr>
            <a:lvl2pPr marL="405130" indent="-254000">
              <a:defRPr sz="2400" baseline="0"/>
            </a:lvl2pPr>
            <a:lvl3pPr marL="515620" indent="-228600">
              <a:defRPr sz="2000" baseline="0"/>
            </a:lvl3pPr>
            <a:lvl4pPr marL="690880" indent="-265430">
              <a:defRPr sz="1600" baseline="0"/>
            </a:lvl4pPr>
            <a:lvl5pPr marL="801370" indent="-239395">
              <a:defRPr sz="1400" baseline="0">
                <a:latin typeface="+mj-lt"/>
              </a:defRPr>
            </a:lvl5pPr>
          </a:lstStyle>
          <a:p>
            <a:pPr lvl="0"/>
            <a:r>
              <a:rPr lang="en-US" dirty="0"/>
              <a:t>Click to edit Master text styles</a:t>
            </a:r>
            <a:endParaRPr lang="en-US" dirty="0"/>
          </a:p>
          <a:p>
            <a:pPr lvl="1"/>
            <a:r>
              <a:rPr lang="en-US" dirty="0"/>
              <a:t>Second level</a:t>
            </a:r>
            <a:endParaRPr lang="en-US" dirty="0"/>
          </a:p>
          <a:p>
            <a:pPr lvl="2"/>
            <a:r>
              <a:rPr lang="en-US" dirty="0"/>
              <a:t>Third level</a:t>
            </a:r>
            <a:endParaRPr lang="en-US" dirty="0"/>
          </a:p>
          <a:p>
            <a:pPr lvl="3"/>
            <a:r>
              <a:rPr lang="en-US" dirty="0"/>
              <a:t>Fourth level</a:t>
            </a:r>
            <a:endParaRPr lang="en-US" dirty="0"/>
          </a:p>
          <a:p>
            <a:pPr lvl="4"/>
            <a:r>
              <a:rPr lang="en-US" dirty="0"/>
              <a:t>Fifth level</a:t>
            </a:r>
            <a:endParaRPr lang="en-US" dirty="0"/>
          </a:p>
        </p:txBody>
      </p:sp>
      <p:sp>
        <p:nvSpPr>
          <p:cNvPr id="4" name="Date Placeholder 3"/>
          <p:cNvSpPr>
            <a:spLocks noGrp="1"/>
          </p:cNvSpPr>
          <p:nvPr>
            <p:ph type="dt" sz="half" idx="10"/>
          </p:nvPr>
        </p:nvSpPr>
        <p:spPr>
          <a:xfrm>
            <a:off x="822962" y="4844840"/>
            <a:ext cx="1854203" cy="273844"/>
          </a:xfrm>
        </p:spPr>
        <p:txBody>
          <a:bodyPr/>
          <a:lstStyle/>
          <a:p>
            <a:fld id="{240CDC23-E565-C848-9AF6-12BD09C53D91}" type="datetimeFigureOut">
              <a:rPr lang="en-US" smtClean="0"/>
            </a:fld>
            <a:endParaRPr lang="en-US"/>
          </a:p>
        </p:txBody>
      </p:sp>
      <p:sp>
        <p:nvSpPr>
          <p:cNvPr id="5" name="Footer Placeholder 4"/>
          <p:cNvSpPr>
            <a:spLocks noGrp="1"/>
          </p:cNvSpPr>
          <p:nvPr>
            <p:ph type="ftr" sz="quarter" idx="11"/>
          </p:nvPr>
        </p:nvSpPr>
        <p:spPr>
          <a:xfrm>
            <a:off x="2764640" y="5029202"/>
            <a:ext cx="3617103" cy="89483"/>
          </a:xfrm>
        </p:spPr>
        <p:txBody>
          <a:bodyPr/>
          <a:lstStyle>
            <a:lvl1pPr>
              <a:defRPr sz="600">
                <a:solidFill>
                  <a:schemeClr val="tx1"/>
                </a:solidFill>
              </a:defRPr>
            </a:lvl1pPr>
          </a:lstStyle>
          <a:p>
            <a:r>
              <a:rPr lang="en-US" dirty="0"/>
              <a:t>Slides adapted from Jure </a:t>
            </a:r>
            <a:r>
              <a:rPr lang="en-US" dirty="0" err="1"/>
              <a:t>Leskovec</a:t>
            </a:r>
            <a:endParaRPr lang="en-US" sz="700" dirty="0"/>
          </a:p>
          <a:p>
            <a:endParaRPr lang="en-US" dirty="0"/>
          </a:p>
        </p:txBody>
      </p:sp>
      <p:sp>
        <p:nvSpPr>
          <p:cNvPr id="6" name="Slide Number Placeholder 5"/>
          <p:cNvSpPr>
            <a:spLocks noGrp="1"/>
          </p:cNvSpPr>
          <p:nvPr>
            <p:ph type="sldNum" sz="quarter" idx="12"/>
          </p:nvPr>
        </p:nvSpPr>
        <p:spPr/>
        <p:txBody>
          <a:bodyPr/>
          <a:lstStyle/>
          <a:p>
            <a:fld id="{D07771B2-D7F7-364E-B6F3-F7FE93606BCE}"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19" name="Google Shape;19;p4"/>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3" name="Google Shape;23;p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24" name="Google Shape;24;p5"/>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p:txBody>
      </p:sp>
      <p:sp>
        <p:nvSpPr>
          <p:cNvPr id="31" name="Google Shape;31;p7"/>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p:txBody>
      </p:sp>
      <p:sp>
        <p:nvSpPr>
          <p:cNvPr id="40" name="Google Shape;40;p9"/>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p:txBody>
      </p:sp>
      <p:sp>
        <p:nvSpPr>
          <p:cNvPr id="43" name="Google Shape;43;p10"/>
          <p:cNvSpPr txBox="1"/>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4" Type="http://schemas.openxmlformats.org/officeDocument/2006/relationships/notesSlide" Target="../notesSlides/notesSlide39.xml"/><Relationship Id="rId3" Type="http://schemas.openxmlformats.org/officeDocument/2006/relationships/slideLayout" Target="../slideLayouts/slideLayout12.xml"/><Relationship Id="rId2" Type="http://schemas.openxmlformats.org/officeDocument/2006/relationships/image" Target="../media/image9.emf"/><Relationship Id="rId1" Type="http://schemas.openxmlformats.org/officeDocument/2006/relationships/image" Target="../media/image8.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2.xml"/><Relationship Id="rId1" Type="http://schemas.openxmlformats.org/officeDocument/2006/relationships/image" Target="../media/image10.emf"/></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12.xml"/><Relationship Id="rId1" Type="http://schemas.openxmlformats.org/officeDocument/2006/relationships/image" Target="../media/image9.emf"/></Relationships>
</file>

<file path=ppt/slides/_rels/slide42.xml.rels><?xml version="1.0" encoding="UTF-8" standalone="yes"?>
<Relationships xmlns="http://schemas.openxmlformats.org/package/2006/relationships"><Relationship Id="rId4" Type="http://schemas.openxmlformats.org/officeDocument/2006/relationships/notesSlide" Target="../notesSlides/notesSlide42.xml"/><Relationship Id="rId3" Type="http://schemas.openxmlformats.org/officeDocument/2006/relationships/slideLayout" Target="../slideLayouts/slideLayout12.xml"/><Relationship Id="rId2" Type="http://schemas.openxmlformats.org/officeDocument/2006/relationships/image" Target="../media/image11.emf"/><Relationship Id="rId1" Type="http://schemas.openxmlformats.org/officeDocument/2006/relationships/image" Target="../media/image8.emf"/></Relationships>
</file>

<file path=ppt/slides/_rels/slide43.xml.rels><?xml version="1.0" encoding="UTF-8" standalone="yes"?>
<Relationships xmlns="http://schemas.openxmlformats.org/package/2006/relationships"><Relationship Id="rId4" Type="http://schemas.openxmlformats.org/officeDocument/2006/relationships/notesSlide" Target="../notesSlides/notesSlide43.xml"/><Relationship Id="rId3" Type="http://schemas.openxmlformats.org/officeDocument/2006/relationships/slideLayout" Target="../slideLayouts/slideLayout12.xml"/><Relationship Id="rId2" Type="http://schemas.openxmlformats.org/officeDocument/2006/relationships/image" Target="../media/image13.emf"/><Relationship Id="rId1" Type="http://schemas.openxmlformats.org/officeDocument/2006/relationships/image" Target="../media/image12.emf"/></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12.xml"/><Relationship Id="rId1" Type="http://schemas.openxmlformats.org/officeDocument/2006/relationships/image" Target="../media/image14.emf"/></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2.xml"/><Relationship Id="rId1" Type="http://schemas.openxmlformats.org/officeDocument/2006/relationships/image" Target="../media/image15.emf"/></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12.xml"/><Relationship Id="rId1" Type="http://schemas.openxmlformats.org/officeDocument/2006/relationships/image" Target="../media/image16.emf"/></Relationships>
</file>

<file path=ppt/slides/_rels/slide47.xml.rels><?xml version="1.0" encoding="UTF-8" standalone="yes"?>
<Relationships xmlns="http://schemas.openxmlformats.org/package/2006/relationships"><Relationship Id="rId4" Type="http://schemas.openxmlformats.org/officeDocument/2006/relationships/notesSlide" Target="../notesSlides/notesSlide47.xml"/><Relationship Id="rId3" Type="http://schemas.openxmlformats.org/officeDocument/2006/relationships/slideLayout" Target="../slideLayouts/slideLayout12.xml"/><Relationship Id="rId2" Type="http://schemas.openxmlformats.org/officeDocument/2006/relationships/image" Target="../media/image18.emf"/><Relationship Id="rId1" Type="http://schemas.openxmlformats.org/officeDocument/2006/relationships/image" Target="../media/image17.emf"/></Relationships>
</file>

<file path=ppt/slides/_rels/slide48.xml.rels><?xml version="1.0" encoding="UTF-8" standalone="yes"?>
<Relationships xmlns="http://schemas.openxmlformats.org/package/2006/relationships"><Relationship Id="rId7" Type="http://schemas.openxmlformats.org/officeDocument/2006/relationships/notesSlide" Target="../notesSlides/notesSlide48.xml"/><Relationship Id="rId6" Type="http://schemas.openxmlformats.org/officeDocument/2006/relationships/vmlDrawing" Target="../drawings/vmlDrawing1.vml"/><Relationship Id="rId5" Type="http://schemas.openxmlformats.org/officeDocument/2006/relationships/slideLayout" Target="../slideLayouts/slideLayout12.xml"/><Relationship Id="rId4" Type="http://schemas.openxmlformats.org/officeDocument/2006/relationships/image" Target="../media/image21.emf"/><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oleObject" Target="../embeddings/oleObject1.bin"/></Relationships>
</file>

<file path=ppt/slides/_rels/slide49.xml.rels><?xml version="1.0" encoding="UTF-8" standalone="yes"?>
<Relationships xmlns="http://schemas.openxmlformats.org/package/2006/relationships"><Relationship Id="rId4" Type="http://schemas.openxmlformats.org/officeDocument/2006/relationships/notesSlide" Target="../notesSlides/notesSlide49.xml"/><Relationship Id="rId3" Type="http://schemas.openxmlformats.org/officeDocument/2006/relationships/slideLayout" Target="../slideLayouts/slideLayout3.xml"/><Relationship Id="rId2" Type="http://schemas.openxmlformats.org/officeDocument/2006/relationships/image" Target="../media/image23.png"/><Relationship Id="rId1"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GB"/>
              <a:t>Text Vectorization</a:t>
            </a:r>
            <a:endParaRPr lang="en-GB"/>
          </a:p>
        </p:txBody>
      </p:sp>
      <p:sp>
        <p:nvSpPr>
          <p:cNvPr id="55" name="Google Shape;55;p13"/>
          <p:cNvSpPr txBox="1"/>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GB"/>
              <a:t>From texts to numbers!</a:t>
            </a:r>
            <a:endParaRPr lang="en-GB"/>
          </a:p>
        </p:txBody>
      </p:sp>
      <p:pic>
        <p:nvPicPr>
          <p:cNvPr id="56" name="Google Shape;56;p13"/>
          <p:cNvPicPr preferRelativeResize="0"/>
          <p:nvPr/>
        </p:nvPicPr>
        <p:blipFill rotWithShape="1">
          <a:blip r:embed="rId1"/>
          <a:srcRect/>
          <a:stretch>
            <a:fillRect/>
          </a:stretch>
        </p:blipFill>
        <p:spPr>
          <a:xfrm>
            <a:off x="1468474" y="3970300"/>
            <a:ext cx="6446750" cy="4929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10" name="Shape 110"/>
        <p:cNvGrpSpPr/>
        <p:nvPr/>
      </p:nvGrpSpPr>
      <p:grpSpPr>
        <a:xfrm>
          <a:off x="0" y="0"/>
          <a:ext cx="0" cy="0"/>
          <a:chOff x="0" y="0"/>
          <a:chExt cx="0" cy="0"/>
        </a:xfrm>
      </p:grpSpPr>
      <p:sp>
        <p:nvSpPr>
          <p:cNvPr id="111" name="Google Shape;111;p22"/>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Term Frequency-Inverse Document Frequency (TF-IDF)</a:t>
            </a:r>
            <a:endParaRPr lang="en-GB"/>
          </a:p>
        </p:txBody>
      </p:sp>
      <p:sp>
        <p:nvSpPr>
          <p:cNvPr id="112" name="Google Shape;112;p22"/>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Concept: This method not only considers the frequency of words in a document but also how common or rare they are across all documents. It helps to highlight important words.</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Formula: TF-IDF = (Term Frequency) * (Inverse Document Frequency)</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Use Case: It’s useful for identifying the importance of words in a document relative to a collection of documents.</a:t>
            </a:r>
            <a:endParaRPr>
              <a:solidFill>
                <a:srgbClr val="222222"/>
              </a:solidFill>
              <a:highlight>
                <a:srgbClr val="FFFFFF"/>
              </a:highlight>
            </a:endParaRPr>
          </a:p>
          <a:p>
            <a:pPr marL="0" lvl="0" indent="0" algn="l" rtl="0">
              <a:spcBef>
                <a:spcPts val="0"/>
              </a:spcBef>
              <a:spcAft>
                <a:spcPts val="1200"/>
              </a:spcAft>
              <a:buNone/>
            </a:pPr>
            <a:endParaRPr sz="25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16" name="Shape 116"/>
        <p:cNvGrpSpPr/>
        <p:nvPr/>
      </p:nvGrpSpPr>
      <p:grpSpPr>
        <a:xfrm>
          <a:off x="0" y="0"/>
          <a:ext cx="0" cy="0"/>
          <a:chOff x="0" y="0"/>
          <a:chExt cx="0" cy="0"/>
        </a:xfrm>
      </p:grpSpPr>
      <p:sp>
        <p:nvSpPr>
          <p:cNvPr id="117" name="Google Shape;117;p23"/>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TF IDF example </a:t>
            </a:r>
            <a:endParaRPr lang="en-GB"/>
          </a:p>
        </p:txBody>
      </p:sp>
      <p:sp>
        <p:nvSpPr>
          <p:cNvPr id="118" name="Google Shape;118;p23"/>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2000" b="1">
                <a:solidFill>
                  <a:srgbClr val="222222"/>
                </a:solidFill>
                <a:highlight>
                  <a:srgbClr val="FFFFFF"/>
                </a:highlight>
              </a:rPr>
              <a:t>Example Documents</a:t>
            </a:r>
            <a:endParaRPr sz="20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a:solidFill>
                  <a:srgbClr val="222222"/>
                </a:solidFill>
                <a:highlight>
                  <a:srgbClr val="FFFFFF"/>
                </a:highlight>
              </a:rPr>
              <a:t>Let's consider the following three documents:</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AutoNum type="arabicPeriod"/>
            </a:pPr>
            <a:r>
              <a:rPr lang="en-GB">
                <a:solidFill>
                  <a:srgbClr val="222222"/>
                </a:solidFill>
                <a:highlight>
                  <a:srgbClr val="FFFFFF"/>
                </a:highlight>
              </a:rPr>
              <a:t>Document 1: "The cat sat on the mat."</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AutoNum type="arabicPeriod"/>
            </a:pPr>
            <a:r>
              <a:rPr lang="en-GB">
                <a:solidFill>
                  <a:srgbClr val="222222"/>
                </a:solidFill>
                <a:highlight>
                  <a:srgbClr val="FFFFFF"/>
                </a:highlight>
              </a:rPr>
              <a:t>Document 2: "The dog barked at the cat."</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AutoNum type="arabicPeriod"/>
            </a:pPr>
            <a:r>
              <a:rPr lang="en-GB">
                <a:solidFill>
                  <a:srgbClr val="222222"/>
                </a:solidFill>
                <a:highlight>
                  <a:srgbClr val="FFFFFF"/>
                </a:highlight>
              </a:rPr>
              <a:t>Document 3: "Cats and dogs are great pets."</a:t>
            </a:r>
            <a:endParaRPr>
              <a:solidFill>
                <a:srgbClr val="222222"/>
              </a:solidFill>
              <a:highlight>
                <a:srgbClr val="FFFFFF"/>
              </a:highlight>
            </a:endParaRPr>
          </a:p>
          <a:p>
            <a:pPr marL="0" lvl="0" indent="0" algn="l" rtl="0">
              <a:spcBef>
                <a:spcPts val="0"/>
              </a:spcBef>
              <a:spcAft>
                <a:spcPts val="1200"/>
              </a:spcAft>
              <a:buNone/>
            </a:pPr>
            <a:endParaRPr sz="25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22" name="Shape 122"/>
        <p:cNvGrpSpPr/>
        <p:nvPr/>
      </p:nvGrpSpPr>
      <p:grpSpPr>
        <a:xfrm>
          <a:off x="0" y="0"/>
          <a:ext cx="0" cy="0"/>
          <a:chOff x="0" y="0"/>
          <a:chExt cx="0" cy="0"/>
        </a:xfrm>
      </p:grpSpPr>
      <p:sp>
        <p:nvSpPr>
          <p:cNvPr id="123" name="Google Shape;123;p24"/>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TF IDF example </a:t>
            </a:r>
            <a:endParaRPr lang="en-GB"/>
          </a:p>
          <a:p>
            <a:pPr marL="0" lvl="0" indent="0" algn="l" rtl="0">
              <a:spcBef>
                <a:spcPts val="0"/>
              </a:spcBef>
              <a:spcAft>
                <a:spcPts val="0"/>
              </a:spcAft>
              <a:buNone/>
            </a:pPr>
          </a:p>
        </p:txBody>
      </p:sp>
      <p:sp>
        <p:nvSpPr>
          <p:cNvPr id="124" name="Google Shape;124;p2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400" b="1">
                <a:solidFill>
                  <a:srgbClr val="222222"/>
                </a:solidFill>
                <a:highlight>
                  <a:srgbClr val="FFFFFF"/>
                </a:highlight>
              </a:rPr>
              <a:t>Step 1: Calculate Term Frequency (TF)</a:t>
            </a:r>
            <a:endParaRPr sz="14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200">
                <a:solidFill>
                  <a:srgbClr val="222222"/>
                </a:solidFill>
                <a:highlight>
                  <a:srgbClr val="FFFFFF"/>
                </a:highlight>
              </a:rPr>
              <a:t>Term Frequency (TF) is the number of times a term appears in a document divided by the total number of terms in that document.</a:t>
            </a:r>
            <a:endParaRPr sz="1200">
              <a:solidFill>
                <a:srgbClr val="222222"/>
              </a:solidFill>
              <a:highlight>
                <a:srgbClr val="FFFFFF"/>
              </a:highlight>
            </a:endParaRPr>
          </a:p>
          <a:p>
            <a:pPr marL="0" lvl="0" indent="0" algn="l" rtl="0">
              <a:spcBef>
                <a:spcPts val="0"/>
              </a:spcBef>
              <a:spcAft>
                <a:spcPts val="1200"/>
              </a:spcAft>
              <a:buNone/>
            </a:pPr>
          </a:p>
        </p:txBody>
      </p:sp>
      <p:sp>
        <p:nvSpPr>
          <p:cNvPr id="125" name="Google Shape;125;p24"/>
          <p:cNvSpPr txBox="1"/>
          <p:nvPr/>
        </p:nvSpPr>
        <p:spPr>
          <a:xfrm>
            <a:off x="267325" y="2437075"/>
            <a:ext cx="2536500" cy="23088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Document 1:</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Total words = 7</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TF for each word:</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the: 2/7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cat: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sat: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on: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mat: 1/7</a:t>
            </a:r>
            <a:endParaRPr sz="1200">
              <a:solidFill>
                <a:srgbClr val="222222"/>
              </a:solidFill>
              <a:highlight>
                <a:srgbClr val="FFFFFF"/>
              </a:highlight>
            </a:endParaRPr>
          </a:p>
        </p:txBody>
      </p:sp>
      <p:sp>
        <p:nvSpPr>
          <p:cNvPr id="126" name="Google Shape;126;p24"/>
          <p:cNvSpPr txBox="1"/>
          <p:nvPr/>
        </p:nvSpPr>
        <p:spPr>
          <a:xfrm>
            <a:off x="3445400" y="2437075"/>
            <a:ext cx="2473800" cy="23088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Document 2:</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Total words = 7</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TF for each word:</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the: 2/7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dog: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barked: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at: 1/7</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cat: 1/7</a:t>
            </a:r>
            <a:endParaRPr sz="1200">
              <a:solidFill>
                <a:srgbClr val="222222"/>
              </a:solidFill>
              <a:highlight>
                <a:srgbClr val="FFFFFF"/>
              </a:highlight>
            </a:endParaRPr>
          </a:p>
        </p:txBody>
      </p:sp>
      <p:sp>
        <p:nvSpPr>
          <p:cNvPr id="127" name="Google Shape;127;p24"/>
          <p:cNvSpPr txBox="1"/>
          <p:nvPr/>
        </p:nvSpPr>
        <p:spPr>
          <a:xfrm>
            <a:off x="6268450" y="2437075"/>
            <a:ext cx="2650800" cy="2586000"/>
          </a:xfrm>
          <a:prstGeom prst="rect">
            <a:avLst/>
          </a:prstGeom>
          <a:noFill/>
          <a:ln w="19050" cap="flat" cmpd="sng">
            <a:solidFill>
              <a:srgbClr val="000000"/>
            </a:solidFill>
            <a:prstDash val="solid"/>
            <a:round/>
            <a:headEnd type="none" w="sm" len="sm"/>
            <a:tailEnd type="none" w="sm" len="sm"/>
          </a:ln>
        </p:spPr>
        <p:txBody>
          <a:bodyPr spcFirstLastPara="1" wrap="square" lIns="91425" tIns="91425" rIns="91425" bIns="91425" anchor="t" anchorCtr="0">
            <a:spAutoFit/>
          </a:bodyPr>
          <a:lstStyle/>
          <a:p>
            <a:pPr marL="457200" lvl="0"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Document 3:</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Total words = 6</a:t>
            </a:r>
            <a:endParaRPr sz="1200">
              <a:solidFill>
                <a:srgbClr val="222222"/>
              </a:solidFill>
              <a:highlight>
                <a:srgbClr val="FFFFFF"/>
              </a:highlight>
            </a:endParaRPr>
          </a:p>
          <a:p>
            <a:pPr marL="914400" lvl="1"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TF for each word:</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cats: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and: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dogs: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are: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great: 1/6</a:t>
            </a:r>
            <a:endParaRPr sz="1200">
              <a:solidFill>
                <a:srgbClr val="222222"/>
              </a:solidFill>
              <a:highlight>
                <a:srgbClr val="FFFFFF"/>
              </a:highlight>
            </a:endParaRPr>
          </a:p>
          <a:p>
            <a:pPr marL="1371600" lvl="2" indent="-304800" algn="l" rtl="0">
              <a:lnSpc>
                <a:spcPct val="150000"/>
              </a:lnSpc>
              <a:spcBef>
                <a:spcPts val="0"/>
              </a:spcBef>
              <a:spcAft>
                <a:spcPts val="0"/>
              </a:spcAft>
              <a:buClr>
                <a:srgbClr val="222222"/>
              </a:buClr>
              <a:buSzPts val="1200"/>
              <a:buChar char="●"/>
            </a:pPr>
            <a:r>
              <a:rPr lang="en-GB" sz="1200">
                <a:solidFill>
                  <a:srgbClr val="222222"/>
                </a:solidFill>
                <a:highlight>
                  <a:srgbClr val="FFFFFF"/>
                </a:highlight>
              </a:rPr>
              <a:t>pets: 1/6</a:t>
            </a:r>
            <a:endParaRPr sz="1200">
              <a:solidFill>
                <a:srgbClr val="222222"/>
              </a:solidFill>
              <a:highlight>
                <a:srgbClr val="FFFFFF"/>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31" name="Shape 131"/>
        <p:cNvGrpSpPr/>
        <p:nvPr/>
      </p:nvGrpSpPr>
      <p:grpSpPr>
        <a:xfrm>
          <a:off x="0" y="0"/>
          <a:ext cx="0" cy="0"/>
          <a:chOff x="0" y="0"/>
          <a:chExt cx="0" cy="0"/>
        </a:xfrm>
      </p:grpSpPr>
      <p:sp>
        <p:nvSpPr>
          <p:cNvPr id="132" name="Google Shape;132;p25"/>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TF IDF example </a:t>
            </a:r>
            <a:endParaRPr lang="en-GB"/>
          </a:p>
          <a:p>
            <a:pPr marL="0" lvl="0" indent="0" algn="l" rtl="0">
              <a:spcBef>
                <a:spcPts val="0"/>
              </a:spcBef>
              <a:spcAft>
                <a:spcPts val="0"/>
              </a:spcAft>
              <a:buNone/>
            </a:pPr>
          </a:p>
        </p:txBody>
      </p:sp>
      <p:sp>
        <p:nvSpPr>
          <p:cNvPr id="133" name="Google Shape;133;p25"/>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600" b="1">
                <a:solidFill>
                  <a:srgbClr val="222222"/>
                </a:solidFill>
                <a:highlight>
                  <a:srgbClr val="FFFFFF"/>
                </a:highlight>
              </a:rPr>
              <a:t>Step 2: Calculate Inverse Document Frequency (IDF)</a:t>
            </a:r>
            <a:endParaRPr sz="16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400">
                <a:solidFill>
                  <a:srgbClr val="222222"/>
                </a:solidFill>
                <a:highlight>
                  <a:srgbClr val="FFFFFF"/>
                </a:highlight>
              </a:rPr>
              <a:t>Inverse Document Frequency (IDF) measures how important a term is across all documents. It is calculated as:</a:t>
            </a:r>
            <a:endParaRPr sz="1400">
              <a:solidFill>
                <a:srgbClr val="222222"/>
              </a:solidFill>
              <a:highlight>
                <a:srgbClr val="FFFFFF"/>
              </a:highlight>
            </a:endParaRPr>
          </a:p>
          <a:p>
            <a:pPr marL="0" lvl="0" indent="0" algn="l" rtl="0">
              <a:lnSpc>
                <a:spcPct val="150000"/>
              </a:lnSpc>
              <a:spcBef>
                <a:spcPts val="0"/>
              </a:spcBef>
              <a:spcAft>
                <a:spcPts val="0"/>
              </a:spcAft>
              <a:buClr>
                <a:schemeClr val="dk1"/>
              </a:buClr>
              <a:buSzPts val="1100"/>
              <a:buFont typeface="Arial" panose="020B0604020202020204"/>
              <a:buNone/>
            </a:pPr>
            <a:endParaRPr>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150000"/>
              </a:lnSpc>
              <a:spcBef>
                <a:spcPts val="0"/>
              </a:spcBef>
              <a:spcAft>
                <a:spcPts val="0"/>
              </a:spcAft>
              <a:buClr>
                <a:schemeClr val="dk1"/>
              </a:buClr>
              <a:buSzPts val="1100"/>
              <a:buFont typeface="Arial" panose="020B0604020202020204"/>
              <a:buNone/>
            </a:pPr>
            <a:r>
              <a:rPr lang="en-GB" sz="1400">
                <a:solidFill>
                  <a:srgbClr val="222222"/>
                </a:solidFill>
                <a:highlight>
                  <a:srgbClr val="FFFFFF"/>
                </a:highlight>
              </a:rPr>
              <a:t>Where:</a:t>
            </a:r>
            <a:endParaRPr sz="1400">
              <a:solidFill>
                <a:srgbClr val="222222"/>
              </a:solidFill>
              <a:highlight>
                <a:srgbClr val="FFFFFF"/>
              </a:highlight>
            </a:endParaRPr>
          </a:p>
          <a:p>
            <a:pPr marL="457200" lvl="0" indent="-298450" algn="l" rtl="0">
              <a:lnSpc>
                <a:spcPct val="150000"/>
              </a:lnSpc>
              <a:spcBef>
                <a:spcPts val="0"/>
              </a:spcBef>
              <a:spcAft>
                <a:spcPts val="0"/>
              </a:spcAft>
              <a:buClr>
                <a:srgbClr val="222222"/>
              </a:buClr>
              <a:buSzPts val="1100"/>
              <a:buChar char="●"/>
            </a:pPr>
            <a:r>
              <a:rPr lang="en-GB"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N</a:t>
            </a:r>
            <a:r>
              <a:rPr lang="en-GB" sz="1400">
                <a:solidFill>
                  <a:srgbClr val="222222"/>
                </a:solidFill>
                <a:highlight>
                  <a:srgbClr val="FFFFFF"/>
                </a:highlight>
              </a:rPr>
              <a:t> = total number of documents</a:t>
            </a:r>
            <a:endParaRPr sz="1400">
              <a:solidFill>
                <a:srgbClr val="222222"/>
              </a:solidFill>
              <a:highlight>
                <a:srgbClr val="FFFFFF"/>
              </a:highlight>
            </a:endParaRPr>
          </a:p>
          <a:p>
            <a:pPr marL="457200" lvl="0" indent="-298450" algn="l" rtl="0">
              <a:lnSpc>
                <a:spcPct val="150000"/>
              </a:lnSpc>
              <a:spcBef>
                <a:spcPts val="0"/>
              </a:spcBef>
              <a:spcAft>
                <a:spcPts val="0"/>
              </a:spcAft>
              <a:buClr>
                <a:srgbClr val="222222"/>
              </a:buClr>
              <a:buSzPts val="1100"/>
              <a:buChar char="●"/>
            </a:pPr>
            <a:r>
              <a:rPr lang="en-GB" sz="1400">
                <a:solidFill>
                  <a:srgbClr val="222222"/>
                </a:solidFill>
                <a:highlight>
                  <a:srgbClr val="FFFFFF"/>
                </a:highlight>
              </a:rPr>
              <a:t>Nt= number of documents containing the term </a:t>
            </a:r>
            <a:r>
              <a:rPr lang="en-GB"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t</a:t>
            </a:r>
            <a:endParaRPr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150000"/>
              </a:lnSpc>
              <a:spcBef>
                <a:spcPts val="0"/>
              </a:spcBef>
              <a:spcAft>
                <a:spcPts val="0"/>
              </a:spcAft>
              <a:buNone/>
            </a:pPr>
            <a:endParaRPr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98450" algn="l" rtl="0">
              <a:lnSpc>
                <a:spcPct val="150000"/>
              </a:lnSpc>
              <a:spcBef>
                <a:spcPts val="0"/>
              </a:spcBef>
              <a:spcAft>
                <a:spcPts val="0"/>
              </a:spcAft>
              <a:buClr>
                <a:srgbClr val="222222"/>
              </a:buClr>
              <a:buSzPts val="1100"/>
              <a:buChar char="●"/>
            </a:pPr>
            <a:r>
              <a:rPr lang="en-GB" sz="1400">
                <a:solidFill>
                  <a:srgbClr val="222222"/>
                </a:solidFill>
                <a:highlight>
                  <a:srgbClr val="FFFFFF"/>
                </a:highlight>
              </a:rPr>
              <a:t>Total documents </a:t>
            </a:r>
            <a:r>
              <a:rPr lang="en-GB"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N</a:t>
            </a:r>
            <a:r>
              <a:rPr lang="en-GB">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=3</a:t>
            </a:r>
            <a:endParaRPr>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150000"/>
              </a:lnSpc>
              <a:spcBef>
                <a:spcPts val="0"/>
              </a:spcBef>
              <a:spcAft>
                <a:spcPts val="0"/>
              </a:spcAft>
              <a:buNone/>
            </a:pPr>
            <a:endParaRPr i="1">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spcBef>
                <a:spcPts val="0"/>
              </a:spcBef>
              <a:spcAft>
                <a:spcPts val="1200"/>
              </a:spcAft>
              <a:buNone/>
            </a:pPr>
            <a:endParaRPr sz="2100"/>
          </a:p>
        </p:txBody>
      </p:sp>
      <p:pic>
        <p:nvPicPr>
          <p:cNvPr id="134" name="Google Shape;134;p25"/>
          <p:cNvPicPr preferRelativeResize="0"/>
          <p:nvPr/>
        </p:nvPicPr>
        <p:blipFill>
          <a:blip r:embed="rId1"/>
          <a:stretch>
            <a:fillRect/>
          </a:stretch>
        </p:blipFill>
        <p:spPr>
          <a:xfrm>
            <a:off x="2311901" y="2015101"/>
            <a:ext cx="2208400" cy="641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Tf idf calculation </a:t>
            </a:r>
            <a:endParaRPr lang="en-GB"/>
          </a:p>
        </p:txBody>
      </p:sp>
      <p:sp>
        <p:nvSpPr>
          <p:cNvPr id="140" name="Google Shape;140;p26"/>
          <p:cNvSpPr txBox="1"/>
          <p:nvPr>
            <p:ph type="body" idx="1"/>
          </p:nvPr>
        </p:nvSpPr>
        <p:spPr>
          <a:xfrm>
            <a:off x="311700" y="1152475"/>
            <a:ext cx="8520600" cy="3717300"/>
          </a:xfrm>
          <a:prstGeom prst="rect">
            <a:avLst/>
          </a:prstGeom>
        </p:spPr>
        <p:txBody>
          <a:bodyPr spcFirstLastPara="1" wrap="square" lIns="91425" tIns="91425" rIns="91425" bIns="91425" anchor="t" anchorCtr="0">
            <a:noAutofit/>
          </a:bodyPr>
          <a:lstStyle/>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the: Appears in 2 documents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log(3/2)≈0.176</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cat: Appears in 2 documents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log(3/2)≈0.176</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sat: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on: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mat: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dog: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barked: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at: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cats: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and: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dogs: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are: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great: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457200" lvl="0" indent="-283845" algn="l" rtl="0">
              <a:lnSpc>
                <a:spcPct val="130000"/>
              </a:lnSpc>
              <a:spcBef>
                <a:spcPts val="0"/>
              </a:spcBef>
              <a:spcAft>
                <a:spcPts val="0"/>
              </a:spcAft>
              <a:buClr>
                <a:srgbClr val="222222"/>
              </a:buClr>
              <a:buSzPts val="875"/>
              <a:buChar char="●"/>
            </a:pPr>
            <a:r>
              <a:rPr lang="en-GB" sz="1075">
                <a:solidFill>
                  <a:srgbClr val="222222"/>
                </a:solidFill>
                <a:highlight>
                  <a:srgbClr val="FFFFFF"/>
                </a:highlight>
              </a:rPr>
              <a:t>pets: Appears in 1 document → IDF = </a:t>
            </a:r>
            <a:r>
              <a:rPr lang="en-GB"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rPr>
              <a:t>log(3/1)≈1.099</a:t>
            </a:r>
            <a:endParaRPr sz="1250">
              <a:solidFill>
                <a:srgbClr val="222222"/>
              </a:solidFill>
              <a:highlight>
                <a:srgbClr val="FFFFFF"/>
              </a:highlight>
              <a:latin typeface="Times New Roman" panose="02020603050405020304"/>
              <a:ea typeface="Times New Roman" panose="02020603050405020304"/>
              <a:cs typeface="Times New Roman" panose="02020603050405020304"/>
              <a:sym typeface="Times New Roman" panose="02020603050405020304"/>
            </a:endParaRPr>
          </a:p>
          <a:p>
            <a:pPr marL="0" lvl="0" indent="0" algn="l" rtl="0">
              <a:lnSpc>
                <a:spcPct val="95000"/>
              </a:lnSpc>
              <a:spcBef>
                <a:spcPts val="0"/>
              </a:spcBef>
              <a:spcAft>
                <a:spcPts val="1200"/>
              </a:spcAft>
              <a:buSzPts val="770"/>
              <a:buNone/>
            </a:pPr>
            <a:endParaRPr sz="146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400"/>
              </a:spcAft>
              <a:buClr>
                <a:schemeClr val="dk1"/>
              </a:buClr>
              <a:buSzPts val="1100"/>
              <a:buFont typeface="Arial" panose="020B0604020202020204"/>
              <a:buNone/>
            </a:pPr>
            <a:r>
              <a:rPr lang="en-GB" sz="1300" b="1">
                <a:solidFill>
                  <a:srgbClr val="222222"/>
                </a:solidFill>
                <a:highlight>
                  <a:srgbClr val="FFFFFF"/>
                </a:highlight>
              </a:rPr>
              <a:t> Calculate TF-IDF</a:t>
            </a:r>
            <a:endParaRPr lang="en-GB" sz="1300" b="1">
              <a:solidFill>
                <a:srgbClr val="222222"/>
              </a:solidFill>
              <a:highlight>
                <a:srgbClr val="FFFFFF"/>
              </a:highlight>
            </a:endParaRPr>
          </a:p>
        </p:txBody>
      </p:sp>
      <p:sp>
        <p:nvSpPr>
          <p:cNvPr id="146" name="Google Shape;146;p27"/>
          <p:cNvSpPr txBox="1"/>
          <p:nvPr>
            <p:ph type="body" idx="1"/>
          </p:nvPr>
        </p:nvSpPr>
        <p:spPr>
          <a:xfrm>
            <a:off x="311700" y="1152475"/>
            <a:ext cx="3229800" cy="34164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700" b="1">
                <a:solidFill>
                  <a:srgbClr val="222222"/>
                </a:solidFill>
                <a:highlight>
                  <a:srgbClr val="FFFFFF"/>
                </a:highlight>
              </a:rPr>
              <a:t>Step 3: Calculate TF-IDF</a:t>
            </a:r>
            <a:endParaRPr sz="17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500">
                <a:solidFill>
                  <a:srgbClr val="222222"/>
                </a:solidFill>
                <a:highlight>
                  <a:srgbClr val="FFFFFF"/>
                </a:highlight>
              </a:rPr>
              <a:t>Now, we can calculate the TF-IDF for each term in each document by multiplying the TF and IDF values.</a:t>
            </a:r>
            <a:endParaRPr sz="1500">
              <a:solidFill>
                <a:srgbClr val="222222"/>
              </a:solidFill>
              <a:highlight>
                <a:srgbClr val="FFFFFF"/>
              </a:highlight>
            </a:endParaRPr>
          </a:p>
          <a:p>
            <a:pPr marL="0" lvl="0" indent="0" algn="l" rtl="0">
              <a:spcBef>
                <a:spcPts val="0"/>
              </a:spcBef>
              <a:spcAft>
                <a:spcPts val="1200"/>
              </a:spcAft>
              <a:buNone/>
            </a:pPr>
            <a:endParaRPr sz="2200"/>
          </a:p>
        </p:txBody>
      </p:sp>
      <p:pic>
        <p:nvPicPr>
          <p:cNvPr id="147" name="Google Shape;147;p27"/>
          <p:cNvPicPr preferRelativeResize="0"/>
          <p:nvPr/>
        </p:nvPicPr>
        <p:blipFill>
          <a:blip r:embed="rId1"/>
          <a:stretch>
            <a:fillRect/>
          </a:stretch>
        </p:blipFill>
        <p:spPr>
          <a:xfrm>
            <a:off x="4311548" y="171575"/>
            <a:ext cx="4392650" cy="4851600"/>
          </a:xfrm>
          <a:prstGeom prst="rect">
            <a:avLst/>
          </a:prstGeom>
          <a:noFill/>
          <a:ln w="19050" cap="flat" cmpd="sng">
            <a:solidFill>
              <a:schemeClr val="dk2"/>
            </a:solidFill>
            <a:prstDash val="solid"/>
            <a:round/>
            <a:headEnd type="none" w="sm" len="sm"/>
            <a:tailEnd type="none" w="sm" len="sm"/>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51" name="Shape 151"/>
        <p:cNvGrpSpPr/>
        <p:nvPr/>
      </p:nvGrpSpPr>
      <p:grpSpPr>
        <a:xfrm>
          <a:off x="0" y="0"/>
          <a:ext cx="0" cy="0"/>
          <a:chOff x="0" y="0"/>
          <a:chExt cx="0" cy="0"/>
        </a:xfrm>
      </p:grpSpPr>
      <p:sp>
        <p:nvSpPr>
          <p:cNvPr id="152" name="Google Shape;152;p28"/>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Final TF-IDF Matrix</a:t>
            </a:r>
            <a:endParaRPr lang="en-GB"/>
          </a:p>
        </p:txBody>
      </p:sp>
      <p:pic>
        <p:nvPicPr>
          <p:cNvPr id="153" name="Google Shape;153;p28"/>
          <p:cNvPicPr preferRelativeResize="0"/>
          <p:nvPr/>
        </p:nvPicPr>
        <p:blipFill>
          <a:blip r:embed="rId1"/>
          <a:stretch>
            <a:fillRect/>
          </a:stretch>
        </p:blipFill>
        <p:spPr>
          <a:xfrm>
            <a:off x="42863" y="1995488"/>
            <a:ext cx="9058275" cy="1152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57" name="Shape 157"/>
        <p:cNvGrpSpPr/>
        <p:nvPr/>
      </p:nvGrpSpPr>
      <p:grpSpPr>
        <a:xfrm>
          <a:off x="0" y="0"/>
          <a:ext cx="0" cy="0"/>
          <a:chOff x="0" y="0"/>
          <a:chExt cx="0" cy="0"/>
        </a:xfrm>
      </p:grpSpPr>
      <p:sp>
        <p:nvSpPr>
          <p:cNvPr id="158" name="Google Shape;158;p29"/>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N-Gram representation </a:t>
            </a:r>
            <a:endParaRPr lang="en-GB"/>
          </a:p>
        </p:txBody>
      </p:sp>
      <p:sp>
        <p:nvSpPr>
          <p:cNvPr id="159" name="Google Shape;159;p29"/>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1750">
                <a:solidFill>
                  <a:srgbClr val="222222"/>
                </a:solidFill>
                <a:highlight>
                  <a:srgbClr val="FFFFFF"/>
                </a:highlight>
              </a:rPr>
              <a:t>N-gram representation is a technique used in natural language processing (NLP) and text analysis to break down text into smaller, contiguous sequences of items, typically words or characters. The "N" in "N-gram" refers to the number of items in each sequence. </a:t>
            </a:r>
            <a:endParaRPr sz="23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63" name="Shape 163"/>
        <p:cNvGrpSpPr/>
        <p:nvPr/>
      </p:nvGrpSpPr>
      <p:grpSpPr>
        <a:xfrm>
          <a:off x="0" y="0"/>
          <a:ext cx="0" cy="0"/>
          <a:chOff x="0" y="0"/>
          <a:chExt cx="0" cy="0"/>
        </a:xfrm>
      </p:grpSpPr>
      <p:sp>
        <p:nvSpPr>
          <p:cNvPr id="164" name="Google Shape;164;p30"/>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Example </a:t>
            </a:r>
            <a:endParaRPr lang="en-GB"/>
          </a:p>
        </p:txBody>
      </p:sp>
      <p:sp>
        <p:nvSpPr>
          <p:cNvPr id="165" name="Google Shape;165;p30"/>
          <p:cNvSpPr txBox="1"/>
          <p:nvPr>
            <p:ph type="body" idx="1"/>
          </p:nvPr>
        </p:nvSpPr>
        <p:spPr>
          <a:xfrm>
            <a:off x="311700" y="1152475"/>
            <a:ext cx="8520600" cy="381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50" b="1">
                <a:solidFill>
                  <a:srgbClr val="222222"/>
                </a:solidFill>
                <a:highlight>
                  <a:srgbClr val="FFFFFF"/>
                </a:highlight>
              </a:rPr>
              <a:t>"I love natural language processing because it allows computers to understand human language better."</a:t>
            </a:r>
            <a:endParaRPr sz="1550" b="1">
              <a:solidFill>
                <a:srgbClr val="222222"/>
              </a:solidFill>
              <a:highlight>
                <a:srgbClr val="FFFFFF"/>
              </a:highlight>
            </a:endParaRPr>
          </a:p>
          <a:p>
            <a:pPr marL="457200" lvl="0" indent="-323850" algn="l" rtl="0">
              <a:lnSpc>
                <a:spcPct val="150000"/>
              </a:lnSpc>
              <a:spcBef>
                <a:spcPts val="1200"/>
              </a:spcBef>
              <a:spcAft>
                <a:spcPts val="0"/>
              </a:spcAft>
              <a:buClr>
                <a:srgbClr val="222222"/>
              </a:buClr>
              <a:buSzPts val="1500"/>
              <a:buAutoNum type="arabicPeriod"/>
            </a:pPr>
            <a:r>
              <a:rPr lang="en-GB" sz="1500" b="1">
                <a:solidFill>
                  <a:srgbClr val="222222"/>
                </a:solidFill>
                <a:highlight>
                  <a:srgbClr val="FFFFFF"/>
                </a:highlight>
              </a:rPr>
              <a:t>Unigrams </a:t>
            </a:r>
            <a:r>
              <a:rPr lang="en-GB" sz="1500">
                <a:solidFill>
                  <a:srgbClr val="222222"/>
                </a:solidFill>
                <a:highlight>
                  <a:srgbClr val="FFFFFF"/>
                </a:highlight>
              </a:rPr>
              <a:t>(1-grams): ["I", "love", "natural", "language", "processing", "because", "it", "allows", "computers", "to", "understand", "human", "language", "better"]</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b="1">
                <a:solidFill>
                  <a:srgbClr val="222222"/>
                </a:solidFill>
                <a:highlight>
                  <a:srgbClr val="FFFFFF"/>
                </a:highlight>
              </a:rPr>
              <a:t>Bigrams </a:t>
            </a:r>
            <a:r>
              <a:rPr lang="en-GB" sz="1500">
                <a:solidFill>
                  <a:srgbClr val="222222"/>
                </a:solidFill>
                <a:highlight>
                  <a:srgbClr val="FFFFFF"/>
                </a:highlight>
              </a:rPr>
              <a:t>(2-grams): ["I love", "love natural", "natural language", "language processing", "processing because", "because it", "it allows", "allows computers", "computers to", "to understand", "understand human", "human language", "language better"]</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b="1">
                <a:solidFill>
                  <a:srgbClr val="222222"/>
                </a:solidFill>
                <a:highlight>
                  <a:srgbClr val="FFFFFF"/>
                </a:highlight>
              </a:rPr>
              <a:t>Trigrams </a:t>
            </a:r>
            <a:r>
              <a:rPr lang="en-GB" sz="1500">
                <a:solidFill>
                  <a:srgbClr val="222222"/>
                </a:solidFill>
                <a:highlight>
                  <a:srgbClr val="FFFFFF"/>
                </a:highlight>
              </a:rPr>
              <a:t>(3-grams): ["I love natural", "love natural language", "natural language processing", "language processing because", "processing because it", "because it allows", "it allows computers", "allows computers to", "computers to understand", "to understand human", "understand human language", "human language better"]</a:t>
            </a:r>
            <a:endParaRPr sz="1500">
              <a:solidFill>
                <a:srgbClr val="222222"/>
              </a:solidFill>
              <a:highlight>
                <a:srgbClr val="FFFFFF"/>
              </a:highlight>
            </a:endParaRPr>
          </a:p>
          <a:p>
            <a:pPr marL="0" lvl="0" indent="0" algn="l" rtl="0">
              <a:spcBef>
                <a:spcPts val="0"/>
              </a:spcBef>
              <a:spcAft>
                <a:spcPts val="1200"/>
              </a:spcAft>
              <a:buNone/>
            </a:pPr>
            <a:endParaRPr sz="1650">
              <a:solidFill>
                <a:srgbClr val="222222"/>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69" name="Shape 169"/>
        <p:cNvGrpSpPr/>
        <p:nvPr/>
      </p:nvGrpSpPr>
      <p:grpSpPr>
        <a:xfrm>
          <a:off x="0" y="0"/>
          <a:ext cx="0" cy="0"/>
          <a:chOff x="0" y="0"/>
          <a:chExt cx="0" cy="0"/>
        </a:xfrm>
      </p:grpSpPr>
      <p:sp>
        <p:nvSpPr>
          <p:cNvPr id="170" name="Google Shape;170;p31"/>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Ngram adv vs </a:t>
            </a:r>
            <a:r>
              <a:rPr lang="en-GB"/>
              <a:t>Disadvantages</a:t>
            </a:r>
            <a:r>
              <a:rPr lang="en-GB"/>
              <a:t> </a:t>
            </a:r>
            <a:endParaRPr lang="en-GB"/>
          </a:p>
        </p:txBody>
      </p:sp>
      <p:sp>
        <p:nvSpPr>
          <p:cNvPr id="171" name="Google Shape;171;p31"/>
          <p:cNvSpPr txBox="1"/>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457200" lvl="0"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Advantages</a:t>
            </a:r>
            <a:r>
              <a:rPr lang="en-GB" sz="1600">
                <a:solidFill>
                  <a:srgbClr val="222222"/>
                </a:solidFill>
                <a:highlight>
                  <a:srgbClr val="FFFFFF"/>
                </a:highlight>
              </a:rPr>
              <a:t>:</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Captures local context</a:t>
            </a:r>
            <a:r>
              <a:rPr lang="en-GB" sz="1600">
                <a:solidFill>
                  <a:srgbClr val="222222"/>
                </a:solidFill>
                <a:highlight>
                  <a:srgbClr val="FFFFFF"/>
                </a:highlight>
              </a:rPr>
              <a:t>: N-grams can capture the context of words in a sentence, which is important for understanding meaning.</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Simplicity</a:t>
            </a:r>
            <a:r>
              <a:rPr lang="en-GB" sz="1600">
                <a:solidFill>
                  <a:srgbClr val="222222"/>
                </a:solidFill>
                <a:highlight>
                  <a:srgbClr val="FFFFFF"/>
                </a:highlight>
              </a:rPr>
              <a:t>: The concept is straightforward and easy to implement.</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Disadvantages</a:t>
            </a:r>
            <a:r>
              <a:rPr lang="en-GB" sz="1600">
                <a:solidFill>
                  <a:srgbClr val="222222"/>
                </a:solidFill>
                <a:highlight>
                  <a:srgbClr val="FFFFFF"/>
                </a:highlight>
              </a:rPr>
              <a:t>:</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Sparsity</a:t>
            </a:r>
            <a:r>
              <a:rPr lang="en-GB" sz="1600">
                <a:solidFill>
                  <a:srgbClr val="222222"/>
                </a:solidFill>
                <a:highlight>
                  <a:srgbClr val="FFFFFF"/>
                </a:highlight>
              </a:rPr>
              <a:t>: As N increases, the number of possible N-grams grows exponentially, leading to sparsity in the data.</a:t>
            </a:r>
            <a:endParaRPr sz="1600">
              <a:solidFill>
                <a:srgbClr val="222222"/>
              </a:solidFill>
              <a:highlight>
                <a:srgbClr val="FFFFFF"/>
              </a:highlight>
            </a:endParaRPr>
          </a:p>
          <a:p>
            <a:pPr marL="914400" lvl="1" indent="-298450" algn="l" rtl="0">
              <a:lnSpc>
                <a:spcPct val="150000"/>
              </a:lnSpc>
              <a:spcBef>
                <a:spcPts val="0"/>
              </a:spcBef>
              <a:spcAft>
                <a:spcPts val="0"/>
              </a:spcAft>
              <a:buClr>
                <a:srgbClr val="222222"/>
              </a:buClr>
              <a:buSzPts val="1100"/>
              <a:buChar char="○"/>
            </a:pPr>
            <a:r>
              <a:rPr lang="en-GB" sz="1600" b="1">
                <a:solidFill>
                  <a:srgbClr val="222222"/>
                </a:solidFill>
                <a:highlight>
                  <a:srgbClr val="FFFFFF"/>
                </a:highlight>
              </a:rPr>
              <a:t>Loss of long-range dependencies</a:t>
            </a:r>
            <a:r>
              <a:rPr lang="en-GB" sz="1600">
                <a:solidFill>
                  <a:srgbClr val="222222"/>
                </a:solidFill>
                <a:highlight>
                  <a:srgbClr val="FFFFFF"/>
                </a:highlight>
              </a:rPr>
              <a:t>: N-grams only consider local context, which may miss relationships between words that are far apart in the text</a:t>
            </a:r>
            <a:r>
              <a:rPr lang="en-GB" sz="1100">
                <a:solidFill>
                  <a:srgbClr val="222222"/>
                </a:solidFill>
                <a:highlight>
                  <a:srgbClr val="FFFFFF"/>
                </a:highlight>
              </a:rPr>
              <a:t>.</a:t>
            </a:r>
            <a:endParaRPr sz="1100">
              <a:solidFill>
                <a:srgbClr val="222222"/>
              </a:solidFill>
              <a:highlight>
                <a:srgbClr val="FFFFFF"/>
              </a:highlight>
            </a:endParaRPr>
          </a:p>
          <a:p>
            <a:pPr marL="0" lvl="0" indent="0" algn="l" rtl="0">
              <a:spcBef>
                <a:spcPts val="0"/>
              </a:spcBef>
              <a:spcAft>
                <a:spcPts val="120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60" name="Shape 60"/>
        <p:cNvGrpSpPr/>
        <p:nvPr/>
      </p:nvGrpSpPr>
      <p:grpSpPr>
        <a:xfrm>
          <a:off x="0" y="0"/>
          <a:ext cx="0" cy="0"/>
          <a:chOff x="0" y="0"/>
          <a:chExt cx="0" cy="0"/>
        </a:xfrm>
      </p:grpSpPr>
      <p:sp>
        <p:nvSpPr>
          <p:cNvPr id="61" name="Google Shape;61;p14"/>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Text vectorization</a:t>
            </a:r>
            <a:endParaRPr lang="en-GB"/>
          </a:p>
        </p:txBody>
      </p:sp>
      <p:sp>
        <p:nvSpPr>
          <p:cNvPr id="62" name="Google Shape;62;p14"/>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7025" algn="l" rtl="0">
              <a:spcBef>
                <a:spcPts val="0"/>
              </a:spcBef>
              <a:spcAft>
                <a:spcPts val="0"/>
              </a:spcAft>
              <a:buClr>
                <a:srgbClr val="222222"/>
              </a:buClr>
              <a:buSzPts val="1550"/>
              <a:buChar char="●"/>
            </a:pPr>
            <a:r>
              <a:rPr lang="en-GB" sz="1550">
                <a:solidFill>
                  <a:srgbClr val="222222"/>
                </a:solidFill>
                <a:highlight>
                  <a:srgbClr val="FFFFFF"/>
                </a:highlight>
              </a:rPr>
              <a:t>Text vectorization is a crucial concept in Natural Language Processing (NLP) that involves converting text data into numerical representations, or vectors, so that machine learning algorithms can process and analyze it. </a:t>
            </a:r>
            <a:endParaRPr sz="1550">
              <a:solidFill>
                <a:srgbClr val="222222"/>
              </a:solidFill>
              <a:highlight>
                <a:srgbClr val="FFFFFF"/>
              </a:highlight>
            </a:endParaRPr>
          </a:p>
          <a:p>
            <a:pPr marL="457200" lvl="0" indent="-327025" algn="l" rtl="0">
              <a:lnSpc>
                <a:spcPct val="150000"/>
              </a:lnSpc>
              <a:spcBef>
                <a:spcPts val="0"/>
              </a:spcBef>
              <a:spcAft>
                <a:spcPts val="0"/>
              </a:spcAft>
              <a:buClr>
                <a:srgbClr val="222222"/>
              </a:buClr>
              <a:buSzPts val="1550"/>
              <a:buChar char="●"/>
            </a:pPr>
            <a:r>
              <a:rPr lang="en-GB" sz="1600" b="1">
                <a:solidFill>
                  <a:srgbClr val="222222"/>
                </a:solidFill>
                <a:highlight>
                  <a:srgbClr val="FFFFFF"/>
                </a:highlight>
              </a:rPr>
              <a:t>Why Vectorization</a:t>
            </a:r>
            <a:endParaRPr sz="1600" b="1">
              <a:solidFill>
                <a:srgbClr val="222222"/>
              </a:solidFill>
              <a:highlight>
                <a:srgbClr val="FFFFFF"/>
              </a:highlight>
            </a:endParaRPr>
          </a:p>
          <a:p>
            <a:pPr marL="914400" lvl="1" indent="-317500" algn="l" rtl="0">
              <a:lnSpc>
                <a:spcPct val="150000"/>
              </a:lnSpc>
              <a:spcBef>
                <a:spcPts val="0"/>
              </a:spcBef>
              <a:spcAft>
                <a:spcPts val="0"/>
              </a:spcAft>
              <a:buClr>
                <a:srgbClr val="222222"/>
              </a:buClr>
              <a:buSzPts val="1400"/>
              <a:buChar char="○"/>
            </a:pPr>
            <a:r>
              <a:rPr lang="en-GB" b="1">
                <a:solidFill>
                  <a:srgbClr val="222222"/>
                </a:solidFill>
                <a:highlight>
                  <a:srgbClr val="FFFFFF"/>
                </a:highlight>
              </a:rPr>
              <a:t>Machine Learning Compatibility</a:t>
            </a:r>
            <a:r>
              <a:rPr lang="en-GB">
                <a:solidFill>
                  <a:srgbClr val="222222"/>
                </a:solidFill>
                <a:highlight>
                  <a:srgbClr val="FFFFFF"/>
                </a:highlight>
              </a:rPr>
              <a:t>: Most machine learning algorithms work with numerical data. Text, being inherently non-numeric, needs to be transformed into a format that these algorithms can understand.</a:t>
            </a:r>
            <a:endParaRPr>
              <a:solidFill>
                <a:srgbClr val="222222"/>
              </a:solidFill>
              <a:highlight>
                <a:srgbClr val="FFFFFF"/>
              </a:highlight>
            </a:endParaRPr>
          </a:p>
          <a:p>
            <a:pPr marL="914400" lvl="1" indent="-317500" algn="l" rtl="0">
              <a:lnSpc>
                <a:spcPct val="150000"/>
              </a:lnSpc>
              <a:spcBef>
                <a:spcPts val="0"/>
              </a:spcBef>
              <a:spcAft>
                <a:spcPts val="0"/>
              </a:spcAft>
              <a:buClr>
                <a:srgbClr val="222222"/>
              </a:buClr>
              <a:buSzPts val="1400"/>
              <a:buChar char="○"/>
            </a:pPr>
            <a:r>
              <a:rPr lang="en-GB" b="1">
                <a:solidFill>
                  <a:srgbClr val="222222"/>
                </a:solidFill>
                <a:highlight>
                  <a:srgbClr val="FFFFFF"/>
                </a:highlight>
              </a:rPr>
              <a:t>Capturing Meaning</a:t>
            </a:r>
            <a:r>
              <a:rPr lang="en-GB">
                <a:solidFill>
                  <a:srgbClr val="222222"/>
                </a:solidFill>
                <a:highlight>
                  <a:srgbClr val="FFFFFF"/>
                </a:highlight>
              </a:rPr>
              <a:t>: Vectorization helps in capturing the semantic meaning of words and phrases, allowing models to understand relationships and context.</a:t>
            </a:r>
            <a:endParaRPr>
              <a:solidFill>
                <a:srgbClr val="222222"/>
              </a:solidFill>
              <a:highlight>
                <a:srgbClr val="FFFFFF"/>
              </a:highlight>
            </a:endParaRPr>
          </a:p>
          <a:p>
            <a:pPr marL="0" lvl="0" indent="0" algn="l" rtl="0">
              <a:spcBef>
                <a:spcPts val="0"/>
              </a:spcBef>
              <a:spcAft>
                <a:spcPts val="1200"/>
              </a:spcAft>
              <a:buNone/>
            </a:pPr>
            <a:endParaRPr sz="1550">
              <a:solidFill>
                <a:srgbClr val="222222"/>
              </a:solidFill>
              <a:highlight>
                <a:srgbClr val="FFFFFF"/>
              </a:high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75" name="Shape 175"/>
        <p:cNvGrpSpPr/>
        <p:nvPr/>
      </p:nvGrpSpPr>
      <p:grpSpPr>
        <a:xfrm>
          <a:off x="0" y="0"/>
          <a:ext cx="0" cy="0"/>
          <a:chOff x="0" y="0"/>
          <a:chExt cx="0" cy="0"/>
        </a:xfrm>
      </p:grpSpPr>
      <p:sp>
        <p:nvSpPr>
          <p:cNvPr id="176" name="Google Shape;176;p32"/>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Combining N-grams with TF-IDF</a:t>
            </a:r>
            <a:endParaRPr lang="en-GB"/>
          </a:p>
          <a:p>
            <a:pPr marL="0" lvl="0" indent="0" algn="l" rtl="0">
              <a:spcBef>
                <a:spcPts val="0"/>
              </a:spcBef>
              <a:spcAft>
                <a:spcPts val="0"/>
              </a:spcAft>
              <a:buClr>
                <a:schemeClr val="dk1"/>
              </a:buClr>
              <a:buSzPct val="39000"/>
              <a:buFont typeface="Arial" panose="020B0604020202020204"/>
              <a:buNone/>
            </a:pPr>
          </a:p>
          <a:p>
            <a:pPr marL="0" lvl="0" indent="0" algn="l" rtl="0">
              <a:spcBef>
                <a:spcPts val="0"/>
              </a:spcBef>
              <a:spcAft>
                <a:spcPts val="0"/>
              </a:spcAft>
              <a:buNone/>
            </a:pPr>
          </a:p>
        </p:txBody>
      </p:sp>
      <p:sp>
        <p:nvSpPr>
          <p:cNvPr id="177" name="Google Shape;177;p32"/>
          <p:cNvSpPr txBox="1"/>
          <p:nvPr>
            <p:ph type="body" idx="1"/>
          </p:nvPr>
        </p:nvSpPr>
        <p:spPr>
          <a:xfrm>
            <a:off x="311700" y="1152475"/>
            <a:ext cx="8520600" cy="3749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600">
                <a:solidFill>
                  <a:srgbClr val="222222"/>
                </a:solidFill>
                <a:highlight>
                  <a:srgbClr val="FFFFFF"/>
                </a:highlight>
              </a:rPr>
              <a:t>When you combine N-grams with TF-IDF, you can create a more informative feature representation for text data. Here’s how it works:</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AutoNum type="arabicPeriod"/>
            </a:pPr>
            <a:r>
              <a:rPr lang="en-GB" sz="1600">
                <a:solidFill>
                  <a:srgbClr val="222222"/>
                </a:solidFill>
                <a:highlight>
                  <a:srgbClr val="FFFFFF"/>
                </a:highlight>
              </a:rPr>
              <a:t>Generate N-grams: First, you extract N-grams (unigrams, bigrams, trigrams, etc.) from your text documents.</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AutoNum type="arabicPeriod"/>
            </a:pPr>
            <a:r>
              <a:rPr lang="en-GB" sz="1600">
                <a:solidFill>
                  <a:srgbClr val="222222"/>
                </a:solidFill>
                <a:highlight>
                  <a:srgbClr val="FFFFFF"/>
                </a:highlight>
              </a:rPr>
              <a:t>Calculate TF-IDF: For each N-gram, calculate the TF-IDF score across the documents in your corpus. This will give you a numerical representation of how important each N-gram is in the context of the entire dataset.</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AutoNum type="arabicPeriod"/>
            </a:pPr>
            <a:r>
              <a:rPr lang="en-GB" sz="1600">
                <a:solidFill>
                  <a:srgbClr val="222222"/>
                </a:solidFill>
                <a:highlight>
                  <a:srgbClr val="FFFFFF"/>
                </a:highlight>
              </a:rPr>
              <a:t>Feature Representation: The resulting TF-IDF scores for the N-grams can be used as features in machine learning models. This representation captures both the local context (through N-grams) and the importance of terms (through TF-IDF).</a:t>
            </a:r>
            <a:endParaRPr sz="1600">
              <a:solidFill>
                <a:srgbClr val="222222"/>
              </a:solidFill>
              <a:highlight>
                <a:srgbClr val="FFFFFF"/>
              </a:highlight>
            </a:endParaRPr>
          </a:p>
          <a:p>
            <a:pPr marL="0" lvl="0" indent="0" algn="l" rtl="0">
              <a:spcBef>
                <a:spcPts val="0"/>
              </a:spcBef>
              <a:spcAft>
                <a:spcPts val="1200"/>
              </a:spcAft>
              <a:buNone/>
            </a:pPr>
            <a:endParaRPr sz="23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81" name="Shape 181"/>
        <p:cNvGrpSpPr/>
        <p:nvPr/>
      </p:nvGrpSpPr>
      <p:grpSpPr>
        <a:xfrm>
          <a:off x="0" y="0"/>
          <a:ext cx="0" cy="0"/>
          <a:chOff x="0" y="0"/>
          <a:chExt cx="0" cy="0"/>
        </a:xfrm>
      </p:grpSpPr>
      <p:sp>
        <p:nvSpPr>
          <p:cNvPr id="182" name="Google Shape;182;p33"/>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Bigrams TF IDF example</a:t>
            </a:r>
            <a:endParaRPr lang="en-GB"/>
          </a:p>
          <a:p>
            <a:pPr marL="0" lvl="0" indent="0" algn="l" rtl="0">
              <a:spcBef>
                <a:spcPts val="0"/>
              </a:spcBef>
              <a:spcAft>
                <a:spcPts val="0"/>
              </a:spcAft>
              <a:buClr>
                <a:schemeClr val="dk1"/>
              </a:buClr>
              <a:buSzPct val="39000"/>
              <a:buFont typeface="Arial" panose="020B0604020202020204"/>
              <a:buNone/>
            </a:pPr>
          </a:p>
          <a:p>
            <a:pPr marL="0" lvl="0" indent="0" algn="l" rtl="0">
              <a:spcBef>
                <a:spcPts val="0"/>
              </a:spcBef>
              <a:spcAft>
                <a:spcPts val="0"/>
              </a:spcAft>
              <a:buNone/>
            </a:pPr>
          </a:p>
        </p:txBody>
      </p:sp>
      <p:sp>
        <p:nvSpPr>
          <p:cNvPr id="183" name="Google Shape;183;p33"/>
          <p:cNvSpPr txBox="1"/>
          <p:nvPr>
            <p:ph type="body" idx="1"/>
          </p:nvPr>
        </p:nvSpPr>
        <p:spPr>
          <a:xfrm>
            <a:off x="311700" y="1152475"/>
            <a:ext cx="8520600" cy="38541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rgbClr val="222222"/>
              </a:buClr>
              <a:buSzPts val="1300"/>
              <a:buAutoNum type="arabicPeriod"/>
            </a:pPr>
            <a:r>
              <a:rPr lang="en-GB" sz="1300">
                <a:solidFill>
                  <a:srgbClr val="222222"/>
                </a:solidFill>
                <a:highlight>
                  <a:srgbClr val="FFFFFF"/>
                </a:highlight>
              </a:rPr>
              <a:t>Sentence 1: "I love natural language processing because it allows computers to understand human language better."</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AutoNum type="arabicPeriod"/>
            </a:pPr>
            <a:r>
              <a:rPr lang="en-GB" sz="1300">
                <a:solidFill>
                  <a:srgbClr val="222222"/>
                </a:solidFill>
                <a:highlight>
                  <a:srgbClr val="FFFFFF"/>
                </a:highlight>
              </a:rPr>
              <a:t>Sentence 2: "Natural language processing is essential for developing intelligent systems that can understand human communication."</a:t>
            </a:r>
            <a:endParaRPr sz="1300">
              <a:solidFill>
                <a:srgbClr val="222222"/>
              </a:solidFill>
              <a:highlight>
                <a:srgbClr val="FFFFFF"/>
              </a:highlight>
            </a:endParaRPr>
          </a:p>
          <a:p>
            <a:pPr marL="0" lvl="0" indent="0" algn="l" rtl="0">
              <a:lnSpc>
                <a:spcPct val="150000"/>
              </a:lnSpc>
              <a:spcBef>
                <a:spcPts val="0"/>
              </a:spcBef>
              <a:spcAft>
                <a:spcPts val="0"/>
              </a:spcAft>
              <a:buClr>
                <a:schemeClr val="dk1"/>
              </a:buClr>
              <a:buSzPts val="1100"/>
              <a:buFont typeface="Arial" panose="020B0604020202020204"/>
              <a:buNone/>
            </a:pPr>
            <a:r>
              <a:rPr lang="en-GB" sz="1500" b="1">
                <a:solidFill>
                  <a:srgbClr val="222222"/>
                </a:solidFill>
                <a:highlight>
                  <a:srgbClr val="FFFFFF"/>
                </a:highlight>
              </a:rPr>
              <a:t>Step 1: Extract Bigrams</a:t>
            </a:r>
            <a:endParaRPr sz="15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300">
                <a:solidFill>
                  <a:srgbClr val="222222"/>
                </a:solidFill>
                <a:highlight>
                  <a:srgbClr val="FFFFFF"/>
                </a:highlight>
              </a:rPr>
              <a:t>From both sentences, we can extract the bigrams.</a:t>
            </a:r>
            <a:endParaRPr sz="1300">
              <a:solidFill>
                <a:srgbClr val="222222"/>
              </a:solidFill>
              <a:highlight>
                <a:srgbClr val="FFFFFF"/>
              </a:highlight>
            </a:endParaRPr>
          </a:p>
          <a:p>
            <a:pPr marL="0" lvl="0" indent="0" algn="l" rtl="0">
              <a:lnSpc>
                <a:spcPct val="150000"/>
              </a:lnSpc>
              <a:spcBef>
                <a:spcPts val="0"/>
              </a:spcBef>
              <a:spcAft>
                <a:spcPts val="0"/>
              </a:spcAft>
              <a:buClr>
                <a:schemeClr val="dk1"/>
              </a:buClr>
              <a:buSzPts val="1100"/>
              <a:buFont typeface="Arial" panose="020B0604020202020204"/>
              <a:buNone/>
            </a:pPr>
            <a:r>
              <a:rPr lang="en-GB" sz="1300">
                <a:solidFill>
                  <a:srgbClr val="222222"/>
                </a:solidFill>
                <a:highlight>
                  <a:srgbClr val="FFFFFF"/>
                </a:highlight>
              </a:rPr>
              <a:t>Bigrams from Sentence 1:  ["I love", "love natural", "natural language", "language processing", "processing because", "because it", "it allows", "allows computers", "computers to", "to understand", "understand human", "human language", "language better"]</a:t>
            </a:r>
            <a:endParaRPr sz="1300">
              <a:solidFill>
                <a:srgbClr val="222222"/>
              </a:solidFill>
              <a:highlight>
                <a:srgbClr val="FFFFFF"/>
              </a:highlight>
            </a:endParaRPr>
          </a:p>
          <a:p>
            <a:pPr marL="0" lvl="0" indent="0" algn="l" rtl="0">
              <a:lnSpc>
                <a:spcPct val="150000"/>
              </a:lnSpc>
              <a:spcBef>
                <a:spcPts val="0"/>
              </a:spcBef>
              <a:spcAft>
                <a:spcPts val="0"/>
              </a:spcAft>
              <a:buClr>
                <a:schemeClr val="dk1"/>
              </a:buClr>
              <a:buSzPts val="1100"/>
              <a:buFont typeface="Arial" panose="020B0604020202020204"/>
              <a:buNone/>
            </a:pPr>
            <a:r>
              <a:rPr lang="en-GB" sz="1300">
                <a:solidFill>
                  <a:srgbClr val="222222"/>
                </a:solidFill>
                <a:highlight>
                  <a:srgbClr val="FFFFFF"/>
                </a:highlight>
              </a:rPr>
              <a:t>Bigrams from Sentence 2: ["Natural language", "language processing", "processing is", "is essential", "essential for", "for developing", "developing intelligent", "intelligent systems", "systems that", "that can", "can understand", "understand human", "human communication"]</a:t>
            </a:r>
            <a:endParaRPr sz="1300">
              <a:solidFill>
                <a:srgbClr val="222222"/>
              </a:solidFill>
              <a:highlight>
                <a:srgbClr val="FFFFFF"/>
              </a:highlight>
            </a:endParaRPr>
          </a:p>
          <a:p>
            <a:pPr marL="457200" lvl="0" indent="0" algn="l" rtl="0">
              <a:lnSpc>
                <a:spcPct val="150000"/>
              </a:lnSpc>
              <a:spcBef>
                <a:spcPts val="0"/>
              </a:spcBef>
              <a:spcAft>
                <a:spcPts val="0"/>
              </a:spcAft>
              <a:buNone/>
            </a:pPr>
            <a:endParaRPr b="1">
              <a:solidFill>
                <a:srgbClr val="222222"/>
              </a:solidFill>
              <a:highlight>
                <a:srgbClr val="FFFFFF"/>
              </a:highlight>
            </a:endParaRPr>
          </a:p>
          <a:p>
            <a:pPr marL="0" lvl="0" indent="0" algn="l" rtl="0">
              <a:spcBef>
                <a:spcPts val="0"/>
              </a:spcBef>
              <a:spcAft>
                <a:spcPts val="1200"/>
              </a:spcAft>
              <a:buNone/>
            </a:pPr>
            <a:endParaRPr sz="2200" b="1">
              <a:solidFill>
                <a:srgbClr val="222222"/>
              </a:solidFill>
              <a:highlight>
                <a:srgbClr val="FFFFFF"/>
              </a:highlight>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87" name="Shape 187"/>
        <p:cNvGrpSpPr/>
        <p:nvPr/>
      </p:nvGrpSpPr>
      <p:grpSpPr>
        <a:xfrm>
          <a:off x="0" y="0"/>
          <a:ext cx="0" cy="0"/>
          <a:chOff x="0" y="0"/>
          <a:chExt cx="0" cy="0"/>
        </a:xfrm>
      </p:grpSpPr>
      <p:sp>
        <p:nvSpPr>
          <p:cNvPr id="188" name="Google Shape;188;p34"/>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Bigrams TF IDF example</a:t>
            </a:r>
            <a:endParaRPr lang="en-GB"/>
          </a:p>
          <a:p>
            <a:pPr marL="0" lvl="0" indent="0" algn="l" rtl="0">
              <a:spcBef>
                <a:spcPts val="0"/>
              </a:spcBef>
              <a:spcAft>
                <a:spcPts val="0"/>
              </a:spcAft>
              <a:buNone/>
            </a:pPr>
          </a:p>
        </p:txBody>
      </p:sp>
      <p:sp>
        <p:nvSpPr>
          <p:cNvPr id="189" name="Google Shape;189;p34"/>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b="1">
                <a:solidFill>
                  <a:srgbClr val="222222"/>
                </a:solidFill>
                <a:highlight>
                  <a:srgbClr val="FFFFFF"/>
                </a:highlight>
              </a:rPr>
              <a:t>Combined Bigrams</a:t>
            </a:r>
            <a:endParaRPr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600">
                <a:solidFill>
                  <a:srgbClr val="222222"/>
                </a:solidFill>
                <a:highlight>
                  <a:srgbClr val="FFFFFF"/>
                </a:highlight>
              </a:rPr>
              <a:t>Now, let's combine the bigrams from both sentences and remove duplicates:</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["I love", "love natural", "natural language", "language processing", "processing because", "because it", "it allows", "allows computers", "computers to", "to understand", "understand human", "human language", "language better", "processing is", "is essential", "essential for", "for developing", "developing intelligent", "intelligent systems", "systems that", "that can", "can understand", "understand human", "human communication"]</a:t>
            </a:r>
            <a:endParaRPr sz="1600">
              <a:solidFill>
                <a:srgbClr val="222222"/>
              </a:solidFill>
              <a:highlight>
                <a:srgbClr val="FFFFFF"/>
              </a:highlight>
            </a:endParaRPr>
          </a:p>
          <a:p>
            <a:pPr marL="0" lvl="0" indent="0" algn="l" rtl="0">
              <a:spcBef>
                <a:spcPts val="0"/>
              </a:spcBef>
              <a:spcAft>
                <a:spcPts val="1200"/>
              </a:spcAft>
              <a:buNone/>
            </a:pPr>
            <a:endParaRPr sz="23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93" name="Shape 193"/>
        <p:cNvGrpSpPr/>
        <p:nvPr/>
      </p:nvGrpSpPr>
      <p:grpSpPr>
        <a:xfrm>
          <a:off x="0" y="0"/>
          <a:ext cx="0" cy="0"/>
          <a:chOff x="0" y="0"/>
          <a:chExt cx="0" cy="0"/>
        </a:xfrm>
      </p:grpSpPr>
      <p:sp>
        <p:nvSpPr>
          <p:cNvPr id="194" name="Google Shape;194;p35"/>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Bigrams TF </a:t>
            </a:r>
            <a:endParaRPr lang="en-GB"/>
          </a:p>
        </p:txBody>
      </p:sp>
      <p:sp>
        <p:nvSpPr>
          <p:cNvPr id="195" name="Google Shape;195;p35"/>
          <p:cNvSpPr txBox="1"/>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"I love": 1/23 ≈ 0.043</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"love natural": 1/23 ≈ 0.043</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"natural language": 2/23 ≈ 0.087</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"language processing": 2/23 ≈ 0.087</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"processing because": 1/23 ≈ 0.043</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"because it": 1/23 ≈ 0.043</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"it allows": 1/23 ≈ 0.043</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"allows computers": 1/23 ≈ 0.043</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"computers to": 1/23 ≈ 0.043</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"to understand": 1/23 ≈ 0.043</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"understand human": 2/23 ≈ 0.087</a:t>
            </a:r>
            <a:endParaRPr sz="1355">
              <a:solidFill>
                <a:srgbClr val="222222"/>
              </a:solidFill>
              <a:highlight>
                <a:srgbClr val="FFFFFF"/>
              </a:highlight>
            </a:endParaRPr>
          </a:p>
          <a:p>
            <a:pPr marL="457200" lvl="0" indent="-314960" algn="l" rtl="0">
              <a:lnSpc>
                <a:spcPct val="130000"/>
              </a:lnSpc>
              <a:spcBef>
                <a:spcPts val="0"/>
              </a:spcBef>
              <a:spcAft>
                <a:spcPts val="0"/>
              </a:spcAft>
              <a:buClr>
                <a:srgbClr val="222222"/>
              </a:buClr>
              <a:buSzPts val="1356"/>
              <a:buChar char="●"/>
            </a:pPr>
            <a:r>
              <a:rPr lang="en-GB" sz="1355">
                <a:solidFill>
                  <a:srgbClr val="222222"/>
                </a:solidFill>
                <a:highlight>
                  <a:srgbClr val="FFFFFF"/>
                </a:highlight>
              </a:rPr>
              <a:t>"human language": 2/23 ≈ 0.087</a:t>
            </a:r>
            <a:endParaRPr sz="1355">
              <a:solidFill>
                <a:srgbClr val="222222"/>
              </a:solidFill>
              <a:highlight>
                <a:srgbClr val="FFFFFF"/>
              </a:highlight>
            </a:endParaRPr>
          </a:p>
          <a:p>
            <a:pPr marL="0" lvl="0" indent="0" algn="l" rtl="0">
              <a:lnSpc>
                <a:spcPct val="130000"/>
              </a:lnSpc>
              <a:spcBef>
                <a:spcPts val="0"/>
              </a:spcBef>
              <a:spcAft>
                <a:spcPts val="0"/>
              </a:spcAft>
              <a:buNone/>
            </a:pPr>
            <a:endParaRPr sz="1355">
              <a:solidFill>
                <a:srgbClr val="222222"/>
              </a:solidFill>
              <a:highlight>
                <a:srgbClr val="FFFFFF"/>
              </a:highlight>
            </a:endParaRPr>
          </a:p>
          <a:p>
            <a:pPr marL="0" lvl="0" indent="0" algn="l" rtl="0">
              <a:lnSpc>
                <a:spcPct val="95000"/>
              </a:lnSpc>
              <a:spcBef>
                <a:spcPts val="0"/>
              </a:spcBef>
              <a:spcAft>
                <a:spcPts val="1200"/>
              </a:spcAft>
              <a:buSzPts val="1018"/>
              <a:buNone/>
            </a:pPr>
            <a:endParaRPr sz="1680">
              <a:solidFill>
                <a:srgbClr val="222222"/>
              </a:solidFill>
              <a:highlight>
                <a:srgbClr val="FFFFFF"/>
              </a:highlight>
            </a:endParaRPr>
          </a:p>
        </p:txBody>
      </p:sp>
      <p:sp>
        <p:nvSpPr>
          <p:cNvPr id="196" name="Google Shape;196;p35"/>
          <p:cNvSpPr txBox="1"/>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"language better":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"processing is":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"is essential":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"essential for":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"for developing":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"developing intelligent":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"intelligent systems":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"systems that":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"that can":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"can understand": 1/23 ≈ 0.043</a:t>
            </a:r>
            <a:endParaRPr sz="1250">
              <a:solidFill>
                <a:srgbClr val="222222"/>
              </a:solidFill>
              <a:highlight>
                <a:srgbClr val="FFFFFF"/>
              </a:highlight>
            </a:endParaRPr>
          </a:p>
          <a:p>
            <a:pPr marL="457200" lvl="0" indent="-307975" algn="l" rtl="0">
              <a:lnSpc>
                <a:spcPct val="150000"/>
              </a:lnSpc>
              <a:spcBef>
                <a:spcPts val="0"/>
              </a:spcBef>
              <a:spcAft>
                <a:spcPts val="0"/>
              </a:spcAft>
              <a:buClr>
                <a:srgbClr val="222222"/>
              </a:buClr>
              <a:buSzPts val="1250"/>
              <a:buChar char="●"/>
            </a:pPr>
            <a:r>
              <a:rPr lang="en-GB" sz="1250">
                <a:solidFill>
                  <a:srgbClr val="222222"/>
                </a:solidFill>
                <a:highlight>
                  <a:srgbClr val="FFFFFF"/>
                </a:highlight>
              </a:rPr>
              <a:t>"human communication": 1/23 ≈ 0.043</a:t>
            </a:r>
            <a:endParaRPr sz="1500">
              <a:solidFill>
                <a:srgbClr val="222222"/>
              </a:solidFill>
              <a:highlight>
                <a:srgbClr val="FFFFFF"/>
              </a:high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00" name="Shape 200"/>
        <p:cNvGrpSpPr/>
        <p:nvPr/>
      </p:nvGrpSpPr>
      <p:grpSpPr>
        <a:xfrm>
          <a:off x="0" y="0"/>
          <a:ext cx="0" cy="0"/>
          <a:chOff x="0" y="0"/>
          <a:chExt cx="0" cy="0"/>
        </a:xfrm>
      </p:grpSpPr>
      <p:sp>
        <p:nvSpPr>
          <p:cNvPr id="201" name="Google Shape;201;p36"/>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Final matrix </a:t>
            </a:r>
            <a:endParaRPr lang="en-GB"/>
          </a:p>
        </p:txBody>
      </p:sp>
      <p:pic>
        <p:nvPicPr>
          <p:cNvPr id="202" name="Google Shape;202;p36"/>
          <p:cNvPicPr preferRelativeResize="0"/>
          <p:nvPr/>
        </p:nvPicPr>
        <p:blipFill>
          <a:blip r:embed="rId1"/>
          <a:stretch>
            <a:fillRect/>
          </a:stretch>
        </p:blipFill>
        <p:spPr>
          <a:xfrm>
            <a:off x="51770" y="1159450"/>
            <a:ext cx="9040467" cy="5727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06" name="Shape 206"/>
        <p:cNvGrpSpPr/>
        <p:nvPr/>
      </p:nvGrpSpPr>
      <p:grpSpPr>
        <a:xfrm>
          <a:off x="0" y="0"/>
          <a:ext cx="0" cy="0"/>
          <a:chOff x="0" y="0"/>
          <a:chExt cx="0" cy="0"/>
        </a:xfrm>
      </p:grpSpPr>
      <p:sp>
        <p:nvSpPr>
          <p:cNvPr id="207" name="Google Shape;207;p37"/>
          <p:cNvSpPr txBox="1"/>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GB" sz="2320"/>
              <a:t>combination of unigrams and bigrams from the two sentences</a:t>
            </a:r>
            <a:endParaRPr sz="2320"/>
          </a:p>
        </p:txBody>
      </p:sp>
      <p:sp>
        <p:nvSpPr>
          <p:cNvPr id="208" name="Google Shape;208;p37"/>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rgbClr val="222222"/>
              </a:buClr>
              <a:buSzPts val="1300"/>
              <a:buAutoNum type="arabicPeriod"/>
            </a:pPr>
            <a:r>
              <a:rPr lang="en-GB" sz="1300">
                <a:solidFill>
                  <a:srgbClr val="222222"/>
                </a:solidFill>
                <a:highlight>
                  <a:srgbClr val="FFFFFF"/>
                </a:highlight>
              </a:rPr>
              <a:t>Sentence 1: "I love natural language processing because it allows computers to understand human language better."</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AutoNum type="arabicPeriod"/>
            </a:pPr>
            <a:r>
              <a:rPr lang="en-GB" sz="1300">
                <a:solidFill>
                  <a:srgbClr val="222222"/>
                </a:solidFill>
                <a:highlight>
                  <a:srgbClr val="FFFFFF"/>
                </a:highlight>
              </a:rPr>
              <a:t>Sentence 2: "Natural language processing is essential for developing intelligent systems that can understand human communication."</a:t>
            </a:r>
            <a:endParaRPr sz="1300">
              <a:solidFill>
                <a:srgbClr val="222222"/>
              </a:solidFill>
              <a:highlight>
                <a:srgbClr val="FFFFFF"/>
              </a:highlight>
            </a:endParaRPr>
          </a:p>
          <a:p>
            <a:pPr marL="0" lvl="0" indent="0" algn="l" rtl="0">
              <a:lnSpc>
                <a:spcPct val="150000"/>
              </a:lnSpc>
              <a:spcBef>
                <a:spcPts val="0"/>
              </a:spcBef>
              <a:spcAft>
                <a:spcPts val="0"/>
              </a:spcAft>
              <a:buNone/>
            </a:pPr>
            <a:r>
              <a:rPr lang="en-GB" sz="1500" b="1">
                <a:solidFill>
                  <a:srgbClr val="222222"/>
                </a:solidFill>
                <a:highlight>
                  <a:srgbClr val="FFFFFF"/>
                </a:highlight>
              </a:rPr>
              <a:t>Step 1: Extract Unigrams</a:t>
            </a:r>
            <a:endParaRPr sz="1500" b="1">
              <a:solidFill>
                <a:srgbClr val="222222"/>
              </a:solidFill>
              <a:highlight>
                <a:srgbClr val="FFFFFF"/>
              </a:highlight>
            </a:endParaRPr>
          </a:p>
          <a:p>
            <a:pPr marL="0" lvl="0" indent="0" algn="l" rtl="0">
              <a:lnSpc>
                <a:spcPct val="150000"/>
              </a:lnSpc>
              <a:spcBef>
                <a:spcPts val="400"/>
              </a:spcBef>
              <a:spcAft>
                <a:spcPts val="0"/>
              </a:spcAft>
              <a:buNone/>
            </a:pPr>
            <a:r>
              <a:rPr lang="en-GB" sz="1300">
                <a:solidFill>
                  <a:srgbClr val="222222"/>
                </a:solidFill>
                <a:highlight>
                  <a:srgbClr val="FFFFFF"/>
                </a:highlight>
              </a:rPr>
              <a:t>Unigrams from Sentence 1:</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["I", "love", "natural", "language", "processing", "because", "it", "allows", "computers", "to", "understand", "human", "language", "better"]</a:t>
            </a:r>
            <a:endParaRPr sz="1300">
              <a:solidFill>
                <a:srgbClr val="222222"/>
              </a:solidFill>
              <a:highlight>
                <a:srgbClr val="FFFFFF"/>
              </a:highlight>
            </a:endParaRPr>
          </a:p>
          <a:p>
            <a:pPr marL="0" lvl="0" indent="0" algn="l" rtl="0">
              <a:lnSpc>
                <a:spcPct val="150000"/>
              </a:lnSpc>
              <a:spcBef>
                <a:spcPts val="0"/>
              </a:spcBef>
              <a:spcAft>
                <a:spcPts val="0"/>
              </a:spcAft>
              <a:buNone/>
            </a:pPr>
            <a:r>
              <a:rPr lang="en-GB" sz="1300">
                <a:solidFill>
                  <a:srgbClr val="222222"/>
                </a:solidFill>
                <a:highlight>
                  <a:srgbClr val="FFFFFF"/>
                </a:highlight>
              </a:rPr>
              <a:t>Unigrams from Sentence 2:</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["Natural", "language", "processing", "is", "essential", "for", "developing", "intelligent", "systems", "that", "can", "understand", "human", "communication"]</a:t>
            </a:r>
            <a:endParaRPr sz="1300">
              <a:solidFill>
                <a:srgbClr val="222222"/>
              </a:solidFill>
              <a:highlight>
                <a:srgbClr val="FFFFFF"/>
              </a:highlight>
            </a:endParaRPr>
          </a:p>
          <a:p>
            <a:pPr marL="0" lvl="0" indent="0" algn="l" rtl="0">
              <a:spcBef>
                <a:spcPts val="0"/>
              </a:spcBef>
              <a:spcAft>
                <a:spcPts val="1200"/>
              </a:spcAft>
              <a:buNone/>
            </a:pPr>
            <a:endParaRPr sz="20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212" name="Shape 212"/>
        <p:cNvGrpSpPr/>
        <p:nvPr/>
      </p:nvGrpSpPr>
      <p:grpSpPr>
        <a:xfrm>
          <a:off x="0" y="0"/>
          <a:ext cx="0" cy="0"/>
          <a:chOff x="0" y="0"/>
          <a:chExt cx="0" cy="0"/>
        </a:xfrm>
      </p:grpSpPr>
      <p:sp>
        <p:nvSpPr>
          <p:cNvPr id="213" name="Google Shape;213;p38"/>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3000"/>
              <a:buFont typeface="Arial" panose="020B0604020202020204"/>
              <a:buNone/>
            </a:pPr>
            <a:r>
              <a:rPr lang="en-GB" sz="2320"/>
              <a:t>combination of unigrams and bigrams from the two sentences</a:t>
            </a:r>
            <a:endParaRPr sz="2320"/>
          </a:p>
          <a:p>
            <a:pPr marL="0" lvl="0" indent="0" algn="l" rtl="0">
              <a:spcBef>
                <a:spcPts val="0"/>
              </a:spcBef>
              <a:spcAft>
                <a:spcPts val="0"/>
              </a:spcAft>
              <a:buNone/>
            </a:pPr>
          </a:p>
        </p:txBody>
      </p:sp>
      <p:sp>
        <p:nvSpPr>
          <p:cNvPr id="214" name="Google Shape;214;p38"/>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600" b="1">
                <a:solidFill>
                  <a:srgbClr val="222222"/>
                </a:solidFill>
                <a:highlight>
                  <a:srgbClr val="FFFFFF"/>
                </a:highlight>
              </a:rPr>
              <a:t>Step 2: Extract Bigrams</a:t>
            </a:r>
            <a:endParaRPr sz="16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400">
                <a:solidFill>
                  <a:srgbClr val="222222"/>
                </a:solidFill>
                <a:highlight>
                  <a:srgbClr val="FFFFFF"/>
                </a:highlight>
              </a:rPr>
              <a:t>Bigrams from Sentence 1:</a:t>
            </a:r>
            <a:endParaRPr sz="1400">
              <a:solidFill>
                <a:srgbClr val="222222"/>
              </a:solidFill>
              <a:highlight>
                <a:srgbClr val="FFFFFF"/>
              </a:highlight>
            </a:endParaRPr>
          </a:p>
          <a:p>
            <a:pPr marL="457200" lvl="0" indent="-317500" algn="l" rtl="0">
              <a:lnSpc>
                <a:spcPct val="150000"/>
              </a:lnSpc>
              <a:spcBef>
                <a:spcPts val="0"/>
              </a:spcBef>
              <a:spcAft>
                <a:spcPts val="0"/>
              </a:spcAft>
              <a:buClr>
                <a:srgbClr val="222222"/>
              </a:buClr>
              <a:buSzPts val="1400"/>
              <a:buChar char="●"/>
            </a:pPr>
            <a:r>
              <a:rPr lang="en-GB" sz="1400">
                <a:solidFill>
                  <a:srgbClr val="222222"/>
                </a:solidFill>
                <a:highlight>
                  <a:srgbClr val="FFFFFF"/>
                </a:highlight>
              </a:rPr>
              <a:t>["I love", "love natural", "natural language", "language processing", "processing because", "because it", "it allows", "allows computers", "computers to", "to understand", "understand human", "human language", "language better"]</a:t>
            </a:r>
            <a:endParaRPr sz="1400">
              <a:solidFill>
                <a:srgbClr val="222222"/>
              </a:solidFill>
              <a:highlight>
                <a:srgbClr val="FFFFFF"/>
              </a:highlight>
            </a:endParaRPr>
          </a:p>
          <a:p>
            <a:pPr marL="0" lvl="0" indent="0" algn="l" rtl="0">
              <a:lnSpc>
                <a:spcPct val="150000"/>
              </a:lnSpc>
              <a:spcBef>
                <a:spcPts val="0"/>
              </a:spcBef>
              <a:spcAft>
                <a:spcPts val="0"/>
              </a:spcAft>
              <a:buClr>
                <a:schemeClr val="dk1"/>
              </a:buClr>
              <a:buSzPts val="1100"/>
              <a:buFont typeface="Arial" panose="020B0604020202020204"/>
              <a:buNone/>
            </a:pPr>
            <a:r>
              <a:rPr lang="en-GB" sz="1400">
                <a:solidFill>
                  <a:srgbClr val="222222"/>
                </a:solidFill>
                <a:highlight>
                  <a:srgbClr val="FFFFFF"/>
                </a:highlight>
              </a:rPr>
              <a:t>Bigrams from Sentence 2:</a:t>
            </a:r>
            <a:endParaRPr sz="1400">
              <a:solidFill>
                <a:srgbClr val="222222"/>
              </a:solidFill>
              <a:highlight>
                <a:srgbClr val="FFFFFF"/>
              </a:highlight>
            </a:endParaRPr>
          </a:p>
          <a:p>
            <a:pPr marL="457200" lvl="0" indent="-317500" algn="l" rtl="0">
              <a:lnSpc>
                <a:spcPct val="150000"/>
              </a:lnSpc>
              <a:spcBef>
                <a:spcPts val="0"/>
              </a:spcBef>
              <a:spcAft>
                <a:spcPts val="0"/>
              </a:spcAft>
              <a:buClr>
                <a:srgbClr val="222222"/>
              </a:buClr>
              <a:buSzPts val="1400"/>
              <a:buChar char="●"/>
            </a:pPr>
            <a:r>
              <a:rPr lang="en-GB" sz="1400">
                <a:solidFill>
                  <a:srgbClr val="222222"/>
                </a:solidFill>
                <a:highlight>
                  <a:srgbClr val="FFFFFF"/>
                </a:highlight>
              </a:rPr>
              <a:t>["Natural language", "language processing", "processing is", "is essential", "essential for", "for developing", "developing intelligent", "intelligent systems", "systems that", "that can", "can understand", "understand human", "human communication"]</a:t>
            </a:r>
            <a:endParaRPr sz="1400">
              <a:solidFill>
                <a:srgbClr val="222222"/>
              </a:solidFill>
              <a:highlight>
                <a:srgbClr val="FFFFFF"/>
              </a:highlight>
            </a:endParaRPr>
          </a:p>
          <a:p>
            <a:pPr marL="0" lvl="0" indent="0" algn="l" rtl="0">
              <a:spcBef>
                <a:spcPts val="0"/>
              </a:spcBef>
              <a:spcAft>
                <a:spcPts val="1200"/>
              </a:spcAft>
              <a:buNone/>
            </a:pPr>
            <a:endParaRPr sz="21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218" name="Shape 218"/>
        <p:cNvGrpSpPr/>
        <p:nvPr/>
      </p:nvGrpSpPr>
      <p:grpSpPr>
        <a:xfrm>
          <a:off x="0" y="0"/>
          <a:ext cx="0" cy="0"/>
          <a:chOff x="0" y="0"/>
          <a:chExt cx="0" cy="0"/>
        </a:xfrm>
      </p:grpSpPr>
      <p:sp>
        <p:nvSpPr>
          <p:cNvPr id="219" name="Google Shape;219;p39"/>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47000"/>
              <a:buFont typeface="Arial" panose="020B0604020202020204"/>
              <a:buNone/>
            </a:pPr>
            <a:r>
              <a:rPr lang="en-GB" sz="2320"/>
              <a:t>combination of unigrams and bigrams from the two sentences</a:t>
            </a:r>
            <a:endParaRPr sz="2320"/>
          </a:p>
          <a:p>
            <a:pPr marL="0" lvl="0" indent="0" algn="l" rtl="0">
              <a:spcBef>
                <a:spcPts val="0"/>
              </a:spcBef>
              <a:spcAft>
                <a:spcPts val="0"/>
              </a:spcAft>
              <a:buNone/>
            </a:pPr>
          </a:p>
        </p:txBody>
      </p:sp>
      <p:sp>
        <p:nvSpPr>
          <p:cNvPr id="220" name="Google Shape;220;p39"/>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2300">
                <a:solidFill>
                  <a:schemeClr val="dk1"/>
                </a:solidFill>
              </a:rPr>
              <a:t>Step 3: combine unigrams and bigrams </a:t>
            </a:r>
            <a:endParaRPr sz="2300">
              <a:solidFill>
                <a:schemeClr val="dk1"/>
              </a:solidFill>
            </a:endParaRPr>
          </a:p>
          <a:p>
            <a:pPr marL="0" lvl="0" indent="0" algn="l" rtl="0">
              <a:spcBef>
                <a:spcPts val="1200"/>
              </a:spcBef>
              <a:spcAft>
                <a:spcPts val="1200"/>
              </a:spcAft>
              <a:buNone/>
            </a:pP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combined_list </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"I"</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"love"</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"natural"</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"language"</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"processing"</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"because"</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"it"</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"allows"</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"computers"</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"to"</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"understand"</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"human"</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"better"</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"is"</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"essential"</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"for"</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"developing"</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"intelligent"</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"systems"</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"that"</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"can"</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"communication"</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"I love"</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"love natural"</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"natural language"</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"language processing"</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"processing because"</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"because it"</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"it allows"</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"allows computers"</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"computers to"</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"to understand"</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"understand human"</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"human language"</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"language better"</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"processing is"</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"is essential"</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"essential for"</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"for developing"</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"developing intelligent"</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"intelligent systems"</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"systems that"</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"that can"</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"can understand"</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r>
              <a:rPr lang="en-GB" sz="1450">
                <a:solidFill>
                  <a:schemeClr val="dk1"/>
                </a:solidFill>
                <a:latin typeface="Roboto Mono" panose="00000009000000000000"/>
                <a:ea typeface="Roboto Mono" panose="00000009000000000000"/>
                <a:cs typeface="Roboto Mono" panose="00000009000000000000"/>
                <a:sym typeface="Roboto Mono" panose="00000009000000000000"/>
              </a:rPr>
              <a:t> </a:t>
            </a:r>
            <a:r>
              <a:rPr lang="en-GB" sz="1450">
                <a:solidFill>
                  <a:srgbClr val="A31515"/>
                </a:solidFill>
                <a:latin typeface="Roboto Mono" panose="00000009000000000000"/>
                <a:ea typeface="Roboto Mono" panose="00000009000000000000"/>
                <a:cs typeface="Roboto Mono" panose="00000009000000000000"/>
                <a:sym typeface="Roboto Mono" panose="00000009000000000000"/>
              </a:rPr>
              <a:t>"human communication"</a:t>
            </a:r>
            <a:r>
              <a:rPr lang="en-GB" sz="1450">
                <a:solidFill>
                  <a:srgbClr val="393A34"/>
                </a:solidFill>
                <a:latin typeface="Roboto Mono" panose="00000009000000000000"/>
                <a:ea typeface="Roboto Mono" panose="00000009000000000000"/>
                <a:cs typeface="Roboto Mono" panose="00000009000000000000"/>
                <a:sym typeface="Roboto Mono" panose="00000009000000000000"/>
              </a:rPr>
              <a:t>]</a:t>
            </a:r>
            <a:endParaRPr sz="23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224" name="Shape 224"/>
        <p:cNvGrpSpPr/>
        <p:nvPr/>
      </p:nvGrpSpPr>
      <p:grpSpPr>
        <a:xfrm>
          <a:off x="0" y="0"/>
          <a:ext cx="0" cy="0"/>
          <a:chOff x="0" y="0"/>
          <a:chExt cx="0" cy="0"/>
        </a:xfrm>
      </p:grpSpPr>
      <p:sp>
        <p:nvSpPr>
          <p:cNvPr id="225" name="Google Shape;225;p40"/>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Word Embeddings</a:t>
            </a:r>
            <a:endParaRPr lang="en-GB"/>
          </a:p>
          <a:p>
            <a:pPr marL="0" lvl="0" indent="0" algn="l" rtl="0">
              <a:spcBef>
                <a:spcPts val="0"/>
              </a:spcBef>
              <a:spcAft>
                <a:spcPts val="0"/>
              </a:spcAft>
              <a:buClr>
                <a:schemeClr val="dk1"/>
              </a:buClr>
              <a:buSzPct val="39000"/>
              <a:buFont typeface="Arial" panose="020B0604020202020204"/>
              <a:buNone/>
            </a:pPr>
          </a:p>
          <a:p>
            <a:pPr marL="0" lvl="0" indent="0" algn="l" rtl="0">
              <a:spcBef>
                <a:spcPts val="0"/>
              </a:spcBef>
              <a:spcAft>
                <a:spcPts val="0"/>
              </a:spcAft>
              <a:buNone/>
            </a:pPr>
          </a:p>
        </p:txBody>
      </p:sp>
      <p:sp>
        <p:nvSpPr>
          <p:cNvPr id="226" name="Google Shape;226;p40"/>
          <p:cNvSpPr txBox="1"/>
          <p:nvPr>
            <p:ph type="body" idx="1"/>
          </p:nvPr>
        </p:nvSpPr>
        <p:spPr>
          <a:xfrm>
            <a:off x="311700" y="1152475"/>
            <a:ext cx="8736900" cy="40914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Concept: Unlike BoW and TF-IDF, word embeddings represent words in a continuous vector space where semantically similar words are closer together. This captures more context and meaning.</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Examples:</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Word2Vec: Trained on large corpora to create dense vector representations of words.</a:t>
            </a:r>
            <a:endParaRPr sz="1600">
              <a:solidFill>
                <a:srgbClr val="222222"/>
              </a:solidFill>
              <a:highlight>
                <a:srgbClr val="FFFFFF"/>
              </a:highlight>
            </a:endParaRPr>
          </a:p>
          <a:p>
            <a:pPr marL="914400" lvl="1"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GloVe: Global Vectors for Word Representation, which captures global statistical information.</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Char char="●"/>
            </a:pPr>
            <a:r>
              <a:rPr lang="en-GB" sz="1600">
                <a:solidFill>
                  <a:srgbClr val="222222"/>
                </a:solidFill>
                <a:highlight>
                  <a:srgbClr val="FFFFFF"/>
                </a:highlight>
              </a:rPr>
              <a:t>Visualization: You can visualize word embeddings using techniques like t-SNE (t-distributed stochastic neighbor embedding) to show how similar words cluster together.</a:t>
            </a:r>
            <a:endParaRPr sz="23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230" name="Shape 230"/>
        <p:cNvGrpSpPr/>
        <p:nvPr/>
      </p:nvGrpSpPr>
      <p:grpSpPr>
        <a:xfrm>
          <a:off x="0" y="0"/>
          <a:ext cx="0" cy="0"/>
          <a:chOff x="0" y="0"/>
          <a:chExt cx="0" cy="0"/>
        </a:xfrm>
      </p:grpSpPr>
      <p:sp>
        <p:nvSpPr>
          <p:cNvPr id="231" name="Google Shape;231;p41"/>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Word2Vec and GloVe</a:t>
            </a:r>
            <a:endParaRPr lang="en-GB"/>
          </a:p>
        </p:txBody>
      </p:sp>
      <p:sp>
        <p:nvSpPr>
          <p:cNvPr id="232" name="Google Shape;232;p41"/>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GB" sz="2050">
                <a:solidFill>
                  <a:srgbClr val="222222"/>
                </a:solidFill>
                <a:highlight>
                  <a:srgbClr val="FFFFFF"/>
                </a:highlight>
              </a:rPr>
              <a:t>Word2Vec and GloVe (Global Vectors for Word Representation) are two popular techniques for generating word embeddings, which are dense vector representations of words that capture their meanings, relationships, and contexts. </a:t>
            </a:r>
            <a:endParaRPr sz="2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Common Methods of Text Vectorization</a:t>
            </a:r>
            <a:endParaRPr lang="en-GB"/>
          </a:p>
        </p:txBody>
      </p:sp>
      <p:sp>
        <p:nvSpPr>
          <p:cNvPr id="68" name="Google Shape;68;p15"/>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9250" algn="l" rtl="0">
              <a:lnSpc>
                <a:spcPct val="150000"/>
              </a:lnSpc>
              <a:spcBef>
                <a:spcPts val="0"/>
              </a:spcBef>
              <a:spcAft>
                <a:spcPts val="0"/>
              </a:spcAft>
              <a:buClr>
                <a:srgbClr val="222222"/>
              </a:buClr>
              <a:buSzPts val="1900"/>
              <a:buChar char="●"/>
            </a:pPr>
            <a:r>
              <a:rPr lang="en-GB" sz="1900">
                <a:solidFill>
                  <a:srgbClr val="222222"/>
                </a:solidFill>
                <a:highlight>
                  <a:srgbClr val="FFFFFF"/>
                </a:highlight>
              </a:rPr>
              <a:t>Bag of Words (BoW)</a:t>
            </a:r>
            <a:endParaRPr sz="1900">
              <a:solidFill>
                <a:srgbClr val="222222"/>
              </a:solidFill>
              <a:highlight>
                <a:srgbClr val="FFFFFF"/>
              </a:highlight>
            </a:endParaRPr>
          </a:p>
          <a:p>
            <a:pPr marL="457200" lvl="0" indent="-349250" algn="l" rtl="0">
              <a:lnSpc>
                <a:spcPct val="150000"/>
              </a:lnSpc>
              <a:spcBef>
                <a:spcPts val="0"/>
              </a:spcBef>
              <a:spcAft>
                <a:spcPts val="0"/>
              </a:spcAft>
              <a:buClr>
                <a:srgbClr val="222222"/>
              </a:buClr>
              <a:buSzPts val="1900"/>
              <a:buChar char="●"/>
            </a:pPr>
            <a:r>
              <a:rPr lang="en-GB" sz="1900">
                <a:solidFill>
                  <a:srgbClr val="222222"/>
                </a:solidFill>
                <a:highlight>
                  <a:srgbClr val="FFFFFF"/>
                </a:highlight>
              </a:rPr>
              <a:t>Term Frequency-Inverse Document Frequency (TF-IDF)</a:t>
            </a:r>
            <a:endParaRPr sz="1900">
              <a:solidFill>
                <a:srgbClr val="222222"/>
              </a:solidFill>
              <a:highlight>
                <a:srgbClr val="FFFFFF"/>
              </a:highlight>
            </a:endParaRPr>
          </a:p>
          <a:p>
            <a:pPr marL="457200" lvl="0" indent="-349250" algn="l" rtl="0">
              <a:lnSpc>
                <a:spcPct val="150000"/>
              </a:lnSpc>
              <a:spcBef>
                <a:spcPts val="0"/>
              </a:spcBef>
              <a:spcAft>
                <a:spcPts val="0"/>
              </a:spcAft>
              <a:buClr>
                <a:srgbClr val="222222"/>
              </a:buClr>
              <a:buSzPts val="1900"/>
              <a:buChar char="●"/>
            </a:pPr>
            <a:r>
              <a:rPr lang="en-GB" sz="1900">
                <a:solidFill>
                  <a:srgbClr val="222222"/>
                </a:solidFill>
                <a:highlight>
                  <a:srgbClr val="FFFFFF"/>
                </a:highlight>
              </a:rPr>
              <a:t>Word Embeddings</a:t>
            </a:r>
            <a:endParaRPr sz="1900">
              <a:solidFill>
                <a:srgbClr val="222222"/>
              </a:solidFill>
              <a:highlight>
                <a:srgbClr val="FFFFFF"/>
              </a:highlight>
            </a:endParaRPr>
          </a:p>
          <a:p>
            <a:pPr marL="0" lvl="0" indent="0" algn="l" rtl="0">
              <a:lnSpc>
                <a:spcPct val="150000"/>
              </a:lnSpc>
              <a:spcBef>
                <a:spcPts val="200"/>
              </a:spcBef>
              <a:spcAft>
                <a:spcPts val="0"/>
              </a:spcAft>
              <a:buClr>
                <a:schemeClr val="dk1"/>
              </a:buClr>
              <a:buSzPts val="1100"/>
              <a:buFont typeface="Arial" panose="020B0604020202020204"/>
              <a:buNone/>
            </a:pPr>
            <a:endParaRPr sz="1100">
              <a:solidFill>
                <a:schemeClr val="dk1"/>
              </a:solidFill>
            </a:endParaRPr>
          </a:p>
          <a:p>
            <a:pPr marL="0" lvl="0" indent="0" algn="l" rtl="0">
              <a:spcBef>
                <a:spcPts val="0"/>
              </a:spcBef>
              <a:spcAft>
                <a:spcPts val="1200"/>
              </a:spcAft>
              <a:buNone/>
            </a:p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236" name="Shape 236"/>
        <p:cNvGrpSpPr/>
        <p:nvPr/>
      </p:nvGrpSpPr>
      <p:grpSpPr>
        <a:xfrm>
          <a:off x="0" y="0"/>
          <a:ext cx="0" cy="0"/>
          <a:chOff x="0" y="0"/>
          <a:chExt cx="0" cy="0"/>
        </a:xfrm>
      </p:grpSpPr>
      <p:sp>
        <p:nvSpPr>
          <p:cNvPr id="237" name="Google Shape;237;p42"/>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Word2Vec </a:t>
            </a:r>
            <a:endParaRPr lang="en-GB"/>
          </a:p>
        </p:txBody>
      </p:sp>
      <p:sp>
        <p:nvSpPr>
          <p:cNvPr id="238" name="Google Shape;238;p42"/>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52425" algn="l" rtl="0">
              <a:spcBef>
                <a:spcPts val="0"/>
              </a:spcBef>
              <a:spcAft>
                <a:spcPts val="0"/>
              </a:spcAft>
              <a:buClr>
                <a:srgbClr val="222222"/>
              </a:buClr>
              <a:buSzPts val="1950"/>
              <a:buChar char="●"/>
            </a:pPr>
            <a:r>
              <a:rPr lang="en-GB" sz="1950">
                <a:solidFill>
                  <a:srgbClr val="222222"/>
                </a:solidFill>
                <a:highlight>
                  <a:srgbClr val="FFFFFF"/>
                </a:highlight>
              </a:rPr>
              <a:t>Word2Vec is a predictive model developed by a team led by Tomas Mikolov at Google in 2013. </a:t>
            </a:r>
            <a:endParaRPr sz="1950">
              <a:solidFill>
                <a:srgbClr val="222222"/>
              </a:solidFill>
              <a:highlight>
                <a:srgbClr val="FFFFFF"/>
              </a:highlight>
            </a:endParaRPr>
          </a:p>
          <a:p>
            <a:pPr marL="457200" lvl="0" indent="-352425" algn="l" rtl="0">
              <a:spcBef>
                <a:spcPts val="0"/>
              </a:spcBef>
              <a:spcAft>
                <a:spcPts val="0"/>
              </a:spcAft>
              <a:buClr>
                <a:srgbClr val="222222"/>
              </a:buClr>
              <a:buSzPts val="1950"/>
              <a:buChar char="●"/>
            </a:pPr>
            <a:r>
              <a:rPr lang="en-GB" sz="1950">
                <a:solidFill>
                  <a:srgbClr val="222222"/>
                </a:solidFill>
                <a:highlight>
                  <a:srgbClr val="FFFFFF"/>
                </a:highlight>
              </a:rPr>
              <a:t>It uses neural networks to learn word associations from a large corpus of text. </a:t>
            </a:r>
            <a:endParaRPr sz="1950">
              <a:solidFill>
                <a:srgbClr val="222222"/>
              </a:solidFill>
              <a:highlight>
                <a:srgbClr val="FFFFFF"/>
              </a:highlight>
            </a:endParaRPr>
          </a:p>
          <a:p>
            <a:pPr marL="457200" lvl="0" indent="-352425" algn="l" rtl="0">
              <a:spcBef>
                <a:spcPts val="0"/>
              </a:spcBef>
              <a:spcAft>
                <a:spcPts val="0"/>
              </a:spcAft>
              <a:buClr>
                <a:srgbClr val="222222"/>
              </a:buClr>
              <a:buSzPts val="1950"/>
              <a:buChar char="●"/>
            </a:pPr>
            <a:r>
              <a:rPr lang="en-GB" sz="1950">
                <a:solidFill>
                  <a:srgbClr val="222222"/>
                </a:solidFill>
                <a:highlight>
                  <a:srgbClr val="FFFFFF"/>
                </a:highlight>
              </a:rPr>
              <a:t>The main idea is to represent words in a continuous vector space where semantically similar words are located close to each other.</a:t>
            </a:r>
            <a:endParaRPr sz="25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242" name="Shape 242"/>
        <p:cNvGrpSpPr/>
        <p:nvPr/>
      </p:nvGrpSpPr>
      <p:grpSpPr>
        <a:xfrm>
          <a:off x="0" y="0"/>
          <a:ext cx="0" cy="0"/>
          <a:chOff x="0" y="0"/>
          <a:chExt cx="0" cy="0"/>
        </a:xfrm>
      </p:grpSpPr>
      <p:sp>
        <p:nvSpPr>
          <p:cNvPr id="243" name="Google Shape;243;p43"/>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Word2Vec </a:t>
            </a:r>
            <a:endParaRPr lang="en-GB"/>
          </a:p>
        </p:txBody>
      </p:sp>
      <p:sp>
        <p:nvSpPr>
          <p:cNvPr id="244" name="Google Shape;244;p43"/>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Training</a:t>
            </a:r>
            <a:r>
              <a:rPr lang="en-GB" sz="1600">
                <a:solidFill>
                  <a:srgbClr val="222222"/>
                </a:solidFill>
                <a:highlight>
                  <a:srgbClr val="FFFFFF"/>
                </a:highlight>
              </a:rPr>
              <a:t>: Word2Vec is trained on a large corpus of text using a shallow neural network. The training process involves adjusting the weights of the network to minimize the prediction error for the target and context words.</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Output</a:t>
            </a:r>
            <a:r>
              <a:rPr lang="en-GB" sz="1600">
                <a:solidFill>
                  <a:srgbClr val="222222"/>
                </a:solidFill>
                <a:highlight>
                  <a:srgbClr val="FFFFFF"/>
                </a:highlight>
              </a:rPr>
              <a:t>: The output of Word2Vec is a set of word vectors, where each word is represented as a point in a high-dimensional space (typically 100 to 300 dimensions). The distance between these points reflects the semantic similarity between the words.</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Applications</a:t>
            </a:r>
            <a:r>
              <a:rPr lang="en-GB" sz="1600">
                <a:solidFill>
                  <a:srgbClr val="222222"/>
                </a:solidFill>
                <a:highlight>
                  <a:srgbClr val="FFFFFF"/>
                </a:highlight>
              </a:rPr>
              <a:t>: Word2Vec embeddings can be used in various NLP tasks, such as sentiment analysis, text classification, and machine translation. They can also be used to find word analogies (e.g., "king" - "man" + "woman" ≈ "queen").</a:t>
            </a:r>
            <a:endParaRPr sz="19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248" name="Shape 248"/>
        <p:cNvGrpSpPr/>
        <p:nvPr/>
      </p:nvGrpSpPr>
      <p:grpSpPr>
        <a:xfrm>
          <a:off x="0" y="0"/>
          <a:ext cx="0" cy="0"/>
          <a:chOff x="0" y="0"/>
          <a:chExt cx="0" cy="0"/>
        </a:xfrm>
      </p:grpSpPr>
      <p:sp>
        <p:nvSpPr>
          <p:cNvPr id="249" name="Google Shape;249;p44"/>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Word2Vec Architecture </a:t>
            </a:r>
            <a:endParaRPr lang="en-GB"/>
          </a:p>
        </p:txBody>
      </p:sp>
      <p:sp>
        <p:nvSpPr>
          <p:cNvPr id="250" name="Google Shape;250;p44"/>
          <p:cNvSpPr txBox="1"/>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1" indent="-342900" algn="l" rtl="0">
              <a:lnSpc>
                <a:spcPct val="150000"/>
              </a:lnSpc>
              <a:spcBef>
                <a:spcPts val="0"/>
              </a:spcBef>
              <a:spcAft>
                <a:spcPts val="0"/>
              </a:spcAft>
              <a:buClr>
                <a:srgbClr val="222222"/>
              </a:buClr>
              <a:buSzPts val="1800"/>
              <a:buChar char="●"/>
            </a:pPr>
            <a:r>
              <a:rPr lang="en-GB" sz="1800">
                <a:solidFill>
                  <a:srgbClr val="222222"/>
                </a:solidFill>
                <a:highlight>
                  <a:srgbClr val="FFFFFF"/>
                </a:highlight>
              </a:rPr>
              <a:t>Word2Vec can be implemented using two main architectures:</a:t>
            </a:r>
            <a:endParaRPr sz="1800">
              <a:solidFill>
                <a:srgbClr val="222222"/>
              </a:solidFill>
              <a:highlight>
                <a:srgbClr val="FFFFFF"/>
              </a:highlight>
            </a:endParaRPr>
          </a:p>
          <a:p>
            <a:pPr marL="914400" lvl="2" indent="-342900" algn="l" rtl="0">
              <a:lnSpc>
                <a:spcPct val="150000"/>
              </a:lnSpc>
              <a:spcBef>
                <a:spcPts val="0"/>
              </a:spcBef>
              <a:spcAft>
                <a:spcPts val="0"/>
              </a:spcAft>
              <a:buClr>
                <a:srgbClr val="222222"/>
              </a:buClr>
              <a:buSzPts val="1800"/>
              <a:buChar char="●"/>
            </a:pPr>
            <a:r>
              <a:rPr lang="en-GB" sz="1800">
                <a:solidFill>
                  <a:srgbClr val="222222"/>
                </a:solidFill>
                <a:highlight>
                  <a:srgbClr val="FFFFFF"/>
                </a:highlight>
              </a:rPr>
              <a:t>Continuous Bag of Words (CBOW): Predicts a target word based on its context (surrounding words). </a:t>
            </a:r>
            <a:endParaRPr sz="1800">
              <a:solidFill>
                <a:srgbClr val="222222"/>
              </a:solidFill>
              <a:highlight>
                <a:srgbClr val="FFFFFF"/>
              </a:highlight>
            </a:endParaRPr>
          </a:p>
          <a:p>
            <a:pPr marL="914400" lvl="2" indent="-342900" algn="l" rtl="0">
              <a:lnSpc>
                <a:spcPct val="150000"/>
              </a:lnSpc>
              <a:spcBef>
                <a:spcPts val="0"/>
              </a:spcBef>
              <a:spcAft>
                <a:spcPts val="0"/>
              </a:spcAft>
              <a:buClr>
                <a:srgbClr val="222222"/>
              </a:buClr>
              <a:buSzPts val="1800"/>
              <a:buChar char="●"/>
            </a:pPr>
            <a:r>
              <a:rPr lang="en-GB" sz="1800">
                <a:solidFill>
                  <a:srgbClr val="222222"/>
                </a:solidFill>
                <a:highlight>
                  <a:srgbClr val="FFFFFF"/>
                </a:highlight>
              </a:rPr>
              <a:t>Skip-Gram: Predicts the context words given a target word.</a:t>
            </a:r>
            <a:endParaRPr sz="25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254" name="Shape 254"/>
        <p:cNvGrpSpPr/>
        <p:nvPr/>
      </p:nvGrpSpPr>
      <p:grpSpPr>
        <a:xfrm>
          <a:off x="0" y="0"/>
          <a:ext cx="0" cy="0"/>
          <a:chOff x="0" y="0"/>
          <a:chExt cx="0" cy="0"/>
        </a:xfrm>
      </p:grpSpPr>
      <p:sp>
        <p:nvSpPr>
          <p:cNvPr id="255" name="Google Shape;255;p45"/>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Continuous Bag of Words (CBOW)</a:t>
            </a:r>
            <a:endParaRPr lang="en-GB"/>
          </a:p>
          <a:p>
            <a:pPr marL="0" lvl="0" indent="0" algn="l" rtl="0">
              <a:spcBef>
                <a:spcPts val="0"/>
              </a:spcBef>
              <a:spcAft>
                <a:spcPts val="0"/>
              </a:spcAft>
              <a:buClr>
                <a:schemeClr val="dk1"/>
              </a:buClr>
              <a:buSzPct val="39000"/>
              <a:buFont typeface="Arial" panose="020B0604020202020204"/>
              <a:buNone/>
            </a:pPr>
          </a:p>
          <a:p>
            <a:pPr marL="0" lvl="0" indent="0" algn="l" rtl="0">
              <a:spcBef>
                <a:spcPts val="0"/>
              </a:spcBef>
              <a:spcAft>
                <a:spcPts val="0"/>
              </a:spcAft>
              <a:buNone/>
            </a:pPr>
          </a:p>
        </p:txBody>
      </p:sp>
      <p:sp>
        <p:nvSpPr>
          <p:cNvPr id="256" name="Google Shape;256;p45"/>
          <p:cNvSpPr txBox="1"/>
          <p:nvPr>
            <p:ph type="body" idx="1"/>
          </p:nvPr>
        </p:nvSpPr>
        <p:spPr>
          <a:xfrm>
            <a:off x="311700" y="1017725"/>
            <a:ext cx="8520600" cy="3948300"/>
          </a:xfrm>
          <a:prstGeom prst="rect">
            <a:avLst/>
          </a:prstGeom>
        </p:spPr>
        <p:txBody>
          <a:bodyPr spcFirstLastPara="1" wrap="square" lIns="91425" tIns="91425" rIns="91425" bIns="91425" anchor="t" anchorCtr="0">
            <a:noAutofit/>
          </a:bodyPr>
          <a:lstStyle/>
          <a:p>
            <a:pPr marL="0" lvl="0" indent="0" algn="l" rtl="0">
              <a:lnSpc>
                <a:spcPct val="140000"/>
              </a:lnSpc>
              <a:spcBef>
                <a:spcPts val="0"/>
              </a:spcBef>
              <a:spcAft>
                <a:spcPts val="0"/>
              </a:spcAft>
              <a:buClr>
                <a:schemeClr val="dk1"/>
              </a:buClr>
              <a:buSzPts val="1100"/>
              <a:buFont typeface="Arial" panose="020B0604020202020204"/>
              <a:buNone/>
            </a:pPr>
            <a:r>
              <a:rPr lang="en-GB" sz="1400" b="1">
                <a:solidFill>
                  <a:srgbClr val="222222"/>
                </a:solidFill>
                <a:highlight>
                  <a:srgbClr val="FFFFFF"/>
                </a:highlight>
              </a:rPr>
              <a:t>Concept</a:t>
            </a:r>
            <a:r>
              <a:rPr lang="en-GB" sz="1400">
                <a:solidFill>
                  <a:srgbClr val="222222"/>
                </a:solidFill>
                <a:highlight>
                  <a:srgbClr val="FFFFFF"/>
                </a:highlight>
              </a:rPr>
              <a:t>: In the CBOW model, the goal is to predict a target word based on its surrounding context words. The context is defined as a set of words that appear before and after the target word within a specified window size.</a:t>
            </a:r>
            <a:endParaRPr sz="1400">
              <a:solidFill>
                <a:srgbClr val="222222"/>
              </a:solidFill>
              <a:highlight>
                <a:srgbClr val="FFFFFF"/>
              </a:highlight>
            </a:endParaRPr>
          </a:p>
          <a:p>
            <a:pPr marL="0" lvl="0" indent="0" algn="l" rtl="0">
              <a:lnSpc>
                <a:spcPct val="140000"/>
              </a:lnSpc>
              <a:spcBef>
                <a:spcPts val="0"/>
              </a:spcBef>
              <a:spcAft>
                <a:spcPts val="0"/>
              </a:spcAft>
              <a:buClr>
                <a:schemeClr val="dk1"/>
              </a:buClr>
              <a:buSzPts val="1100"/>
              <a:buFont typeface="Arial" panose="020B0604020202020204"/>
              <a:buNone/>
            </a:pPr>
            <a:r>
              <a:rPr lang="en-GB" sz="1400" b="1">
                <a:solidFill>
                  <a:srgbClr val="222222"/>
                </a:solidFill>
                <a:highlight>
                  <a:srgbClr val="FFFFFF"/>
                </a:highlight>
              </a:rPr>
              <a:t>Example</a:t>
            </a:r>
            <a:r>
              <a:rPr lang="en-GB" sz="1400">
                <a:solidFill>
                  <a:srgbClr val="222222"/>
                </a:solidFill>
                <a:highlight>
                  <a:srgbClr val="FFFFFF"/>
                </a:highlight>
              </a:rPr>
              <a:t>: Consider the sentence: "The cat </a:t>
            </a:r>
            <a:r>
              <a:rPr lang="en-GB" sz="1400" b="1">
                <a:solidFill>
                  <a:srgbClr val="222222"/>
                </a:solidFill>
                <a:highlight>
                  <a:srgbClr val="FFFFFF"/>
                </a:highlight>
              </a:rPr>
              <a:t>sat </a:t>
            </a:r>
            <a:r>
              <a:rPr lang="en-GB" sz="1400">
                <a:solidFill>
                  <a:srgbClr val="222222"/>
                </a:solidFill>
                <a:highlight>
                  <a:srgbClr val="FFFFFF"/>
                </a:highlight>
              </a:rPr>
              <a:t>on the mat."</a:t>
            </a:r>
            <a:endParaRPr sz="1400">
              <a:solidFill>
                <a:srgbClr val="222222"/>
              </a:solidFill>
              <a:highlight>
                <a:srgbClr val="FFFFFF"/>
              </a:highlight>
            </a:endParaRPr>
          </a:p>
          <a:p>
            <a:pPr marL="0" lvl="0" indent="0" algn="l" rtl="0">
              <a:lnSpc>
                <a:spcPct val="140000"/>
              </a:lnSpc>
              <a:spcBef>
                <a:spcPts val="0"/>
              </a:spcBef>
              <a:spcAft>
                <a:spcPts val="0"/>
              </a:spcAft>
              <a:buClr>
                <a:schemeClr val="dk1"/>
              </a:buClr>
              <a:buSzPts val="1100"/>
              <a:buFont typeface="Arial" panose="020B0604020202020204"/>
              <a:buNone/>
            </a:pPr>
            <a:r>
              <a:rPr lang="en-GB" sz="1400">
                <a:solidFill>
                  <a:srgbClr val="222222"/>
                </a:solidFill>
                <a:highlight>
                  <a:srgbClr val="FFFFFF"/>
                </a:highlight>
              </a:rPr>
              <a:t>Let's say we want to predict the target word "sat" using a context window of size 2. The context words for "sat" would be "The," "cat," "on," and "the."</a:t>
            </a:r>
            <a:endParaRPr sz="1400">
              <a:solidFill>
                <a:srgbClr val="222222"/>
              </a:solidFill>
              <a:highlight>
                <a:srgbClr val="FFFFFF"/>
              </a:highlight>
            </a:endParaRPr>
          </a:p>
          <a:p>
            <a:pPr marL="0" lvl="0" indent="0" algn="l" rtl="0">
              <a:lnSpc>
                <a:spcPct val="140000"/>
              </a:lnSpc>
              <a:spcBef>
                <a:spcPts val="0"/>
              </a:spcBef>
              <a:spcAft>
                <a:spcPts val="0"/>
              </a:spcAft>
              <a:buClr>
                <a:schemeClr val="dk1"/>
              </a:buClr>
              <a:buSzPts val="1100"/>
              <a:buFont typeface="Arial" panose="020B0604020202020204"/>
              <a:buNone/>
            </a:pPr>
            <a:r>
              <a:rPr lang="en-GB" sz="1400" b="1">
                <a:solidFill>
                  <a:srgbClr val="222222"/>
                </a:solidFill>
                <a:highlight>
                  <a:srgbClr val="FFFFFF"/>
                </a:highlight>
              </a:rPr>
              <a:t>Training Data</a:t>
            </a:r>
            <a:r>
              <a:rPr lang="en-GB" sz="1400">
                <a:solidFill>
                  <a:srgbClr val="222222"/>
                </a:solidFill>
                <a:highlight>
                  <a:srgbClr val="FFFFFF"/>
                </a:highlight>
              </a:rPr>
              <a:t>: For the target word "sat," the training example would look like this:</a:t>
            </a:r>
            <a:endParaRPr sz="1400">
              <a:solidFill>
                <a:srgbClr val="222222"/>
              </a:solidFill>
              <a:highlight>
                <a:srgbClr val="FFFFFF"/>
              </a:highlight>
            </a:endParaRPr>
          </a:p>
          <a:p>
            <a:pPr marL="457200" lvl="0" indent="-317500" algn="l" rtl="0">
              <a:lnSpc>
                <a:spcPct val="140000"/>
              </a:lnSpc>
              <a:spcBef>
                <a:spcPts val="0"/>
              </a:spcBef>
              <a:spcAft>
                <a:spcPts val="0"/>
              </a:spcAft>
              <a:buClr>
                <a:srgbClr val="222222"/>
              </a:buClr>
              <a:buSzPts val="1400"/>
              <a:buChar char="●"/>
            </a:pPr>
            <a:r>
              <a:rPr lang="en-GB" sz="1400">
                <a:solidFill>
                  <a:srgbClr val="222222"/>
                </a:solidFill>
                <a:highlight>
                  <a:srgbClr val="FFFFFF"/>
                </a:highlight>
              </a:rPr>
              <a:t>Context: ["The", "cat", "on", "the"]</a:t>
            </a:r>
            <a:endParaRPr sz="1400">
              <a:solidFill>
                <a:srgbClr val="222222"/>
              </a:solidFill>
              <a:highlight>
                <a:srgbClr val="FFFFFF"/>
              </a:highlight>
            </a:endParaRPr>
          </a:p>
          <a:p>
            <a:pPr marL="457200" lvl="0" indent="-317500" algn="l" rtl="0">
              <a:lnSpc>
                <a:spcPct val="140000"/>
              </a:lnSpc>
              <a:spcBef>
                <a:spcPts val="0"/>
              </a:spcBef>
              <a:spcAft>
                <a:spcPts val="0"/>
              </a:spcAft>
              <a:buClr>
                <a:srgbClr val="222222"/>
              </a:buClr>
              <a:buSzPts val="1400"/>
              <a:buChar char="●"/>
            </a:pPr>
            <a:r>
              <a:rPr lang="en-GB" sz="1400">
                <a:solidFill>
                  <a:srgbClr val="222222"/>
                </a:solidFill>
                <a:highlight>
                  <a:srgbClr val="FFFFFF"/>
                </a:highlight>
              </a:rPr>
              <a:t>Target: "sat"</a:t>
            </a:r>
            <a:endParaRPr sz="1400">
              <a:solidFill>
                <a:srgbClr val="222222"/>
              </a:solidFill>
              <a:highlight>
                <a:srgbClr val="FFFFFF"/>
              </a:highlight>
            </a:endParaRPr>
          </a:p>
          <a:p>
            <a:pPr marL="0" lvl="0" indent="0" algn="l" rtl="0">
              <a:lnSpc>
                <a:spcPct val="140000"/>
              </a:lnSpc>
              <a:spcBef>
                <a:spcPts val="0"/>
              </a:spcBef>
              <a:spcAft>
                <a:spcPts val="0"/>
              </a:spcAft>
              <a:buClr>
                <a:schemeClr val="dk1"/>
              </a:buClr>
              <a:buSzPts val="1100"/>
              <a:buFont typeface="Arial" panose="020B0604020202020204"/>
              <a:buNone/>
            </a:pPr>
            <a:r>
              <a:rPr lang="en-GB" sz="1400">
                <a:solidFill>
                  <a:srgbClr val="222222"/>
                </a:solidFill>
                <a:highlight>
                  <a:srgbClr val="FFFFFF"/>
                </a:highlight>
              </a:rPr>
              <a:t>In a more </a:t>
            </a:r>
            <a:r>
              <a:rPr lang="en-GB" sz="1400" b="1">
                <a:solidFill>
                  <a:srgbClr val="222222"/>
                </a:solidFill>
                <a:highlight>
                  <a:srgbClr val="FFFFFF"/>
                </a:highlight>
              </a:rPr>
              <a:t>structured format</a:t>
            </a:r>
            <a:r>
              <a:rPr lang="en-GB" sz="1400">
                <a:solidFill>
                  <a:srgbClr val="222222"/>
                </a:solidFill>
                <a:highlight>
                  <a:srgbClr val="FFFFFF"/>
                </a:highlight>
              </a:rPr>
              <a:t>, it can be represented as:</a:t>
            </a:r>
            <a:endParaRPr sz="1400">
              <a:solidFill>
                <a:srgbClr val="222222"/>
              </a:solidFill>
              <a:highlight>
                <a:srgbClr val="FFFFFF"/>
              </a:highlight>
            </a:endParaRPr>
          </a:p>
          <a:p>
            <a:pPr marL="457200" lvl="0" indent="-317500" algn="l" rtl="0">
              <a:lnSpc>
                <a:spcPct val="140000"/>
              </a:lnSpc>
              <a:spcBef>
                <a:spcPts val="0"/>
              </a:spcBef>
              <a:spcAft>
                <a:spcPts val="0"/>
              </a:spcAft>
              <a:buClr>
                <a:srgbClr val="222222"/>
              </a:buClr>
              <a:buSzPts val="1400"/>
              <a:buChar char="●"/>
            </a:pPr>
            <a:r>
              <a:rPr lang="en-GB" sz="1400">
                <a:solidFill>
                  <a:srgbClr val="222222"/>
                </a:solidFill>
                <a:highlight>
                  <a:srgbClr val="FFFFFF"/>
                </a:highlight>
              </a:rPr>
              <a:t>Input: ["The", "cat", "on", "the"]</a:t>
            </a:r>
            <a:endParaRPr sz="1400">
              <a:solidFill>
                <a:srgbClr val="222222"/>
              </a:solidFill>
              <a:highlight>
                <a:srgbClr val="FFFFFF"/>
              </a:highlight>
            </a:endParaRPr>
          </a:p>
          <a:p>
            <a:pPr marL="457200" lvl="0" indent="-317500" algn="l" rtl="0">
              <a:lnSpc>
                <a:spcPct val="140000"/>
              </a:lnSpc>
              <a:spcBef>
                <a:spcPts val="0"/>
              </a:spcBef>
              <a:spcAft>
                <a:spcPts val="0"/>
              </a:spcAft>
              <a:buClr>
                <a:srgbClr val="222222"/>
              </a:buClr>
              <a:buSzPts val="1400"/>
              <a:buChar char="●"/>
            </a:pPr>
            <a:r>
              <a:rPr lang="en-GB" sz="1400">
                <a:solidFill>
                  <a:srgbClr val="222222"/>
                </a:solidFill>
                <a:highlight>
                  <a:srgbClr val="FFFFFF"/>
                </a:highlight>
              </a:rPr>
              <a:t>Output: "sat"</a:t>
            </a:r>
            <a:endParaRPr sz="1400">
              <a:solidFill>
                <a:srgbClr val="222222"/>
              </a:solidFill>
              <a:highlight>
                <a:srgbClr val="FFFFFF"/>
              </a:highlight>
            </a:endParaRPr>
          </a:p>
          <a:p>
            <a:pPr marL="0" lvl="0" indent="0" algn="l" rtl="0">
              <a:lnSpc>
                <a:spcPct val="140000"/>
              </a:lnSpc>
              <a:spcBef>
                <a:spcPts val="0"/>
              </a:spcBef>
              <a:spcAft>
                <a:spcPts val="0"/>
              </a:spcAft>
              <a:buNone/>
            </a:pPr>
            <a:r>
              <a:rPr lang="en-GB" sz="1400">
                <a:solidFill>
                  <a:srgbClr val="222222"/>
                </a:solidFill>
                <a:highlight>
                  <a:srgbClr val="FFFFFF"/>
                </a:highlight>
              </a:rPr>
              <a:t>The CBOW model takes the context words as input and tries to predict the target word.</a:t>
            </a:r>
            <a:endParaRPr sz="21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260" name="Shape 260"/>
        <p:cNvGrpSpPr/>
        <p:nvPr/>
      </p:nvGrpSpPr>
      <p:grpSpPr>
        <a:xfrm>
          <a:off x="0" y="0"/>
          <a:ext cx="0" cy="0"/>
          <a:chOff x="0" y="0"/>
          <a:chExt cx="0" cy="0"/>
        </a:xfrm>
      </p:grpSpPr>
      <p:sp>
        <p:nvSpPr>
          <p:cNvPr id="261" name="Google Shape;261;p46"/>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Skip-Gram</a:t>
            </a:r>
            <a:endParaRPr lang="en-GB"/>
          </a:p>
          <a:p>
            <a:pPr marL="0" lvl="0" indent="0" algn="l" rtl="0">
              <a:spcBef>
                <a:spcPts val="0"/>
              </a:spcBef>
              <a:spcAft>
                <a:spcPts val="0"/>
              </a:spcAft>
              <a:buNone/>
            </a:pPr>
          </a:p>
        </p:txBody>
      </p:sp>
      <p:sp>
        <p:nvSpPr>
          <p:cNvPr id="262" name="Google Shape;262;p46"/>
          <p:cNvSpPr txBox="1"/>
          <p:nvPr>
            <p:ph type="body" idx="1"/>
          </p:nvPr>
        </p:nvSpPr>
        <p:spPr>
          <a:xfrm>
            <a:off x="311700" y="1152475"/>
            <a:ext cx="5186700" cy="3990900"/>
          </a:xfrm>
          <a:prstGeom prst="rect">
            <a:avLst/>
          </a:prstGeom>
        </p:spPr>
        <p:txBody>
          <a:bodyPr spcFirstLastPara="1" wrap="square" lIns="91425" tIns="91425" rIns="91425" bIns="91425" anchor="t" anchorCtr="0">
            <a:noAutofit/>
          </a:bodyPr>
          <a:lstStyle/>
          <a:p>
            <a:pPr marL="0" lvl="0" indent="0" algn="l" rtl="0">
              <a:lnSpc>
                <a:spcPct val="130000"/>
              </a:lnSpc>
              <a:spcBef>
                <a:spcPts val="0"/>
              </a:spcBef>
              <a:spcAft>
                <a:spcPts val="0"/>
              </a:spcAft>
              <a:buClr>
                <a:schemeClr val="dk1"/>
              </a:buClr>
              <a:buSzPts val="770"/>
              <a:buFont typeface="Arial" panose="020B0604020202020204"/>
              <a:buNone/>
            </a:pPr>
            <a:r>
              <a:rPr lang="en-GB" sz="1270" b="1">
                <a:solidFill>
                  <a:srgbClr val="222222"/>
                </a:solidFill>
                <a:highlight>
                  <a:srgbClr val="FFFFFF"/>
                </a:highlight>
              </a:rPr>
              <a:t>Concept</a:t>
            </a:r>
            <a:r>
              <a:rPr lang="en-GB" sz="1270">
                <a:solidFill>
                  <a:srgbClr val="222222"/>
                </a:solidFill>
                <a:highlight>
                  <a:srgbClr val="FFFFFF"/>
                </a:highlight>
              </a:rPr>
              <a:t>: In the Skip-Gram model, the goal is the opposite of CBOW: it predicts the context words given a target word. This means that for a given word, the model tries to predict the words that are likely to appear in its context.</a:t>
            </a:r>
            <a:endParaRPr sz="1270">
              <a:solidFill>
                <a:srgbClr val="222222"/>
              </a:solidFill>
              <a:highlight>
                <a:srgbClr val="FFFFFF"/>
              </a:highlight>
            </a:endParaRPr>
          </a:p>
          <a:p>
            <a:pPr marL="0" lvl="0" indent="0" algn="l" rtl="0">
              <a:lnSpc>
                <a:spcPct val="130000"/>
              </a:lnSpc>
              <a:spcBef>
                <a:spcPts val="0"/>
              </a:spcBef>
              <a:spcAft>
                <a:spcPts val="0"/>
              </a:spcAft>
              <a:buClr>
                <a:schemeClr val="dk1"/>
              </a:buClr>
              <a:buSzPts val="770"/>
              <a:buFont typeface="Arial" panose="020B0604020202020204"/>
              <a:buNone/>
            </a:pPr>
            <a:r>
              <a:rPr lang="en-GB" sz="1270" b="1">
                <a:solidFill>
                  <a:srgbClr val="222222"/>
                </a:solidFill>
                <a:highlight>
                  <a:srgbClr val="FFFFFF"/>
                </a:highlight>
              </a:rPr>
              <a:t>Example</a:t>
            </a:r>
            <a:r>
              <a:rPr lang="en-GB" sz="1270">
                <a:solidFill>
                  <a:srgbClr val="222222"/>
                </a:solidFill>
                <a:highlight>
                  <a:srgbClr val="FFFFFF"/>
                </a:highlight>
              </a:rPr>
              <a:t>: Using the same sentence:</a:t>
            </a:r>
            <a:endParaRPr sz="1270">
              <a:solidFill>
                <a:srgbClr val="222222"/>
              </a:solidFill>
              <a:highlight>
                <a:srgbClr val="FFFFFF"/>
              </a:highlight>
            </a:endParaRPr>
          </a:p>
          <a:p>
            <a:pPr marL="457200" lvl="0" indent="-309245" algn="l" rtl="0">
              <a:lnSpc>
                <a:spcPct val="130000"/>
              </a:lnSpc>
              <a:spcBef>
                <a:spcPts val="0"/>
              </a:spcBef>
              <a:spcAft>
                <a:spcPts val="0"/>
              </a:spcAft>
              <a:buClr>
                <a:srgbClr val="222222"/>
              </a:buClr>
              <a:buSzPts val="1270"/>
              <a:buChar char="●"/>
            </a:pPr>
            <a:r>
              <a:rPr lang="en-GB" sz="1270">
                <a:solidFill>
                  <a:srgbClr val="222222"/>
                </a:solidFill>
                <a:highlight>
                  <a:srgbClr val="FFFFFF"/>
                </a:highlight>
              </a:rPr>
              <a:t>"The cat </a:t>
            </a:r>
            <a:r>
              <a:rPr lang="en-GB" sz="1270" b="1">
                <a:solidFill>
                  <a:srgbClr val="222222"/>
                </a:solidFill>
                <a:highlight>
                  <a:srgbClr val="FFFFFF"/>
                </a:highlight>
              </a:rPr>
              <a:t>sat </a:t>
            </a:r>
            <a:r>
              <a:rPr lang="en-GB" sz="1270">
                <a:solidFill>
                  <a:srgbClr val="222222"/>
                </a:solidFill>
                <a:highlight>
                  <a:srgbClr val="FFFFFF"/>
                </a:highlight>
              </a:rPr>
              <a:t>on the mat."</a:t>
            </a:r>
            <a:endParaRPr sz="1270">
              <a:solidFill>
                <a:srgbClr val="222222"/>
              </a:solidFill>
              <a:highlight>
                <a:srgbClr val="FFFFFF"/>
              </a:highlight>
            </a:endParaRPr>
          </a:p>
          <a:p>
            <a:pPr marL="0" lvl="0" indent="0" algn="l" rtl="0">
              <a:lnSpc>
                <a:spcPct val="130000"/>
              </a:lnSpc>
              <a:spcBef>
                <a:spcPts val="0"/>
              </a:spcBef>
              <a:spcAft>
                <a:spcPts val="0"/>
              </a:spcAft>
              <a:buClr>
                <a:schemeClr val="dk1"/>
              </a:buClr>
              <a:buSzPts val="770"/>
              <a:buFont typeface="Arial" panose="020B0604020202020204"/>
              <a:buNone/>
            </a:pPr>
            <a:r>
              <a:rPr lang="en-GB" sz="1270">
                <a:solidFill>
                  <a:srgbClr val="222222"/>
                </a:solidFill>
                <a:highlight>
                  <a:srgbClr val="FFFFFF"/>
                </a:highlight>
              </a:rPr>
              <a:t>If we take the target word "sat" and use a context window of size 2, the context words would be "The," "cat," "on," and "the."</a:t>
            </a:r>
            <a:endParaRPr sz="1270">
              <a:solidFill>
                <a:srgbClr val="222222"/>
              </a:solidFill>
              <a:highlight>
                <a:srgbClr val="FFFFFF"/>
              </a:highlight>
            </a:endParaRPr>
          </a:p>
          <a:p>
            <a:pPr marL="0" lvl="0" indent="0" algn="l" rtl="0">
              <a:lnSpc>
                <a:spcPct val="130000"/>
              </a:lnSpc>
              <a:spcBef>
                <a:spcPts val="0"/>
              </a:spcBef>
              <a:spcAft>
                <a:spcPts val="0"/>
              </a:spcAft>
              <a:buSzPts val="770"/>
              <a:buNone/>
            </a:pPr>
            <a:r>
              <a:rPr lang="en-GB" sz="1270" b="1">
                <a:solidFill>
                  <a:srgbClr val="222222"/>
                </a:solidFill>
                <a:highlight>
                  <a:srgbClr val="FFFFFF"/>
                </a:highlight>
              </a:rPr>
              <a:t>Training Data</a:t>
            </a:r>
            <a:r>
              <a:rPr lang="en-GB" sz="1270">
                <a:solidFill>
                  <a:srgbClr val="222222"/>
                </a:solidFill>
                <a:highlight>
                  <a:srgbClr val="FFFFFF"/>
                </a:highlight>
              </a:rPr>
              <a:t>: For the target word "sat," the training examples would look like this:</a:t>
            </a:r>
            <a:endParaRPr sz="1270">
              <a:solidFill>
                <a:srgbClr val="222222"/>
              </a:solidFill>
              <a:highlight>
                <a:srgbClr val="FFFFFF"/>
              </a:highlight>
            </a:endParaRPr>
          </a:p>
          <a:p>
            <a:pPr marL="457200" lvl="0" indent="-309245" algn="l" rtl="0">
              <a:lnSpc>
                <a:spcPct val="130000"/>
              </a:lnSpc>
              <a:spcBef>
                <a:spcPts val="0"/>
              </a:spcBef>
              <a:spcAft>
                <a:spcPts val="0"/>
              </a:spcAft>
              <a:buClr>
                <a:srgbClr val="222222"/>
              </a:buClr>
              <a:buSzPts val="1270"/>
              <a:buChar char="●"/>
            </a:pPr>
            <a:r>
              <a:rPr lang="en-GB" sz="1270">
                <a:solidFill>
                  <a:srgbClr val="222222"/>
                </a:solidFill>
                <a:highlight>
                  <a:srgbClr val="FFFFFF"/>
                </a:highlight>
              </a:rPr>
              <a:t>Target: "sat"</a:t>
            </a:r>
            <a:endParaRPr sz="1270">
              <a:solidFill>
                <a:srgbClr val="222222"/>
              </a:solidFill>
              <a:highlight>
                <a:srgbClr val="FFFFFF"/>
              </a:highlight>
            </a:endParaRPr>
          </a:p>
          <a:p>
            <a:pPr marL="457200" lvl="0" indent="-309245" algn="l" rtl="0">
              <a:lnSpc>
                <a:spcPct val="130000"/>
              </a:lnSpc>
              <a:spcBef>
                <a:spcPts val="0"/>
              </a:spcBef>
              <a:spcAft>
                <a:spcPts val="0"/>
              </a:spcAft>
              <a:buClr>
                <a:srgbClr val="222222"/>
              </a:buClr>
              <a:buSzPts val="1270"/>
              <a:buChar char="●"/>
            </a:pPr>
            <a:r>
              <a:rPr lang="en-GB" sz="1270">
                <a:solidFill>
                  <a:srgbClr val="222222"/>
                </a:solidFill>
                <a:highlight>
                  <a:srgbClr val="FFFFFF"/>
                </a:highlight>
              </a:rPr>
              <a:t>Context: ["The", "cat"]</a:t>
            </a:r>
            <a:endParaRPr sz="1270">
              <a:solidFill>
                <a:srgbClr val="222222"/>
              </a:solidFill>
              <a:highlight>
                <a:srgbClr val="FFFFFF"/>
              </a:highlight>
            </a:endParaRPr>
          </a:p>
          <a:p>
            <a:pPr marL="457200" lvl="0" indent="-309245" algn="l" rtl="0">
              <a:lnSpc>
                <a:spcPct val="130000"/>
              </a:lnSpc>
              <a:spcBef>
                <a:spcPts val="0"/>
              </a:spcBef>
              <a:spcAft>
                <a:spcPts val="0"/>
              </a:spcAft>
              <a:buClr>
                <a:srgbClr val="222222"/>
              </a:buClr>
              <a:buSzPts val="1270"/>
              <a:buChar char="●"/>
            </a:pPr>
            <a:r>
              <a:rPr lang="en-GB" sz="1270">
                <a:solidFill>
                  <a:srgbClr val="222222"/>
                </a:solidFill>
                <a:highlight>
                  <a:srgbClr val="FFFFFF"/>
                </a:highlight>
              </a:rPr>
              <a:t>Context: ["on", "the"]</a:t>
            </a:r>
            <a:endParaRPr sz="1270">
              <a:solidFill>
                <a:srgbClr val="222222"/>
              </a:solidFill>
              <a:highlight>
                <a:srgbClr val="FFFFFF"/>
              </a:highlight>
            </a:endParaRPr>
          </a:p>
          <a:p>
            <a:pPr marL="0" lvl="0" indent="0" algn="l" rtl="0">
              <a:lnSpc>
                <a:spcPct val="130000"/>
              </a:lnSpc>
              <a:spcBef>
                <a:spcPts val="0"/>
              </a:spcBef>
              <a:spcAft>
                <a:spcPts val="0"/>
              </a:spcAft>
              <a:buSzPts val="770"/>
              <a:buNone/>
            </a:pPr>
            <a:r>
              <a:rPr lang="en-GB" sz="1270">
                <a:solidFill>
                  <a:srgbClr val="222222"/>
                </a:solidFill>
                <a:highlight>
                  <a:srgbClr val="FFFFFF"/>
                </a:highlight>
              </a:rPr>
              <a:t>The Skip-Gram model takes the target word as input and tries to predict each of the context words.</a:t>
            </a:r>
            <a:endParaRPr sz="1270">
              <a:solidFill>
                <a:srgbClr val="222222"/>
              </a:solidFill>
              <a:highlight>
                <a:srgbClr val="FFFFFF"/>
              </a:highlight>
            </a:endParaRPr>
          </a:p>
          <a:p>
            <a:pPr marL="0" lvl="0" indent="0" algn="l" rtl="0">
              <a:lnSpc>
                <a:spcPct val="95000"/>
              </a:lnSpc>
              <a:spcBef>
                <a:spcPts val="0"/>
              </a:spcBef>
              <a:spcAft>
                <a:spcPts val="1200"/>
              </a:spcAft>
              <a:buSzPts val="770"/>
              <a:buNone/>
            </a:pPr>
            <a:endParaRPr sz="1760"/>
          </a:p>
        </p:txBody>
      </p:sp>
      <p:sp>
        <p:nvSpPr>
          <p:cNvPr id="263" name="Google Shape;263;p46"/>
          <p:cNvSpPr txBox="1"/>
          <p:nvPr/>
        </p:nvSpPr>
        <p:spPr>
          <a:xfrm>
            <a:off x="5646075" y="1152475"/>
            <a:ext cx="3000000" cy="2862900"/>
          </a:xfrm>
          <a:prstGeom prst="rect">
            <a:avLst/>
          </a:prstGeom>
          <a:noFill/>
          <a:ln>
            <a:noFill/>
          </a:ln>
        </p:spPr>
        <p:txBody>
          <a:bodyPr spcFirstLastPara="1" wrap="square" lIns="91425" tIns="91425" rIns="91425" bIns="91425" anchor="t" anchorCtr="0">
            <a:spAutoFit/>
          </a:bodyPr>
          <a:lstStyle/>
          <a:p>
            <a:pPr marL="0" lvl="0" indent="0" algn="l" rtl="0">
              <a:lnSpc>
                <a:spcPct val="130000"/>
              </a:lnSpc>
              <a:spcBef>
                <a:spcPts val="0"/>
              </a:spcBef>
              <a:spcAft>
                <a:spcPts val="0"/>
              </a:spcAft>
              <a:buNone/>
            </a:pPr>
            <a:r>
              <a:rPr lang="en-GB" sz="1370">
                <a:solidFill>
                  <a:srgbClr val="222222"/>
                </a:solidFill>
                <a:highlight>
                  <a:srgbClr val="FFFFFF"/>
                </a:highlight>
              </a:rPr>
              <a:t>In a more </a:t>
            </a:r>
            <a:r>
              <a:rPr lang="en-GB" sz="1370" b="1">
                <a:solidFill>
                  <a:srgbClr val="222222"/>
                </a:solidFill>
                <a:highlight>
                  <a:srgbClr val="FFFFFF"/>
                </a:highlight>
              </a:rPr>
              <a:t>structured format</a:t>
            </a:r>
            <a:r>
              <a:rPr lang="en-GB" sz="1370">
                <a:solidFill>
                  <a:srgbClr val="222222"/>
                </a:solidFill>
                <a:highlight>
                  <a:srgbClr val="FFFFFF"/>
                </a:highlight>
              </a:rPr>
              <a:t>, it can be represented as:</a:t>
            </a:r>
            <a:endParaRPr sz="1370">
              <a:solidFill>
                <a:srgbClr val="222222"/>
              </a:solidFill>
              <a:highlight>
                <a:srgbClr val="FFFFFF"/>
              </a:highlight>
            </a:endParaRPr>
          </a:p>
          <a:p>
            <a:pPr marL="457200" lvl="0" indent="-315595" algn="l" rtl="0">
              <a:lnSpc>
                <a:spcPct val="130000"/>
              </a:lnSpc>
              <a:spcBef>
                <a:spcPts val="0"/>
              </a:spcBef>
              <a:spcAft>
                <a:spcPts val="0"/>
              </a:spcAft>
              <a:buClr>
                <a:srgbClr val="222222"/>
              </a:buClr>
              <a:buSzPts val="1370"/>
              <a:buChar char="●"/>
            </a:pPr>
            <a:r>
              <a:rPr lang="en-GB" sz="1370">
                <a:solidFill>
                  <a:srgbClr val="222222"/>
                </a:solidFill>
                <a:highlight>
                  <a:srgbClr val="FFFFFF"/>
                </a:highlight>
              </a:rPr>
              <a:t>Input: "sat"</a:t>
            </a:r>
            <a:endParaRPr sz="1370">
              <a:solidFill>
                <a:srgbClr val="222222"/>
              </a:solidFill>
              <a:highlight>
                <a:srgbClr val="FFFFFF"/>
              </a:highlight>
            </a:endParaRPr>
          </a:p>
          <a:p>
            <a:pPr marL="457200" lvl="0" indent="-315595" algn="l" rtl="0">
              <a:lnSpc>
                <a:spcPct val="130000"/>
              </a:lnSpc>
              <a:spcBef>
                <a:spcPts val="0"/>
              </a:spcBef>
              <a:spcAft>
                <a:spcPts val="0"/>
              </a:spcAft>
              <a:buClr>
                <a:srgbClr val="222222"/>
              </a:buClr>
              <a:buSzPts val="1370"/>
              <a:buChar char="●"/>
            </a:pPr>
            <a:r>
              <a:rPr lang="en-GB" sz="1370">
                <a:solidFill>
                  <a:srgbClr val="222222"/>
                </a:solidFill>
                <a:highlight>
                  <a:srgbClr val="FFFFFF"/>
                </a:highlight>
              </a:rPr>
              <a:t>Output: "The"</a:t>
            </a:r>
            <a:endParaRPr sz="1370">
              <a:solidFill>
                <a:srgbClr val="222222"/>
              </a:solidFill>
              <a:highlight>
                <a:srgbClr val="FFFFFF"/>
              </a:highlight>
            </a:endParaRPr>
          </a:p>
          <a:p>
            <a:pPr marL="457200" lvl="0" indent="-315595" algn="l" rtl="0">
              <a:lnSpc>
                <a:spcPct val="130000"/>
              </a:lnSpc>
              <a:spcBef>
                <a:spcPts val="0"/>
              </a:spcBef>
              <a:spcAft>
                <a:spcPts val="0"/>
              </a:spcAft>
              <a:buClr>
                <a:srgbClr val="222222"/>
              </a:buClr>
              <a:buSzPts val="1370"/>
              <a:buChar char="●"/>
            </a:pPr>
            <a:r>
              <a:rPr lang="en-GB" sz="1370">
                <a:solidFill>
                  <a:srgbClr val="222222"/>
                </a:solidFill>
                <a:highlight>
                  <a:srgbClr val="FFFFFF"/>
                </a:highlight>
              </a:rPr>
              <a:t>Input: "sat"</a:t>
            </a:r>
            <a:endParaRPr sz="1370">
              <a:solidFill>
                <a:srgbClr val="222222"/>
              </a:solidFill>
              <a:highlight>
                <a:srgbClr val="FFFFFF"/>
              </a:highlight>
            </a:endParaRPr>
          </a:p>
          <a:p>
            <a:pPr marL="457200" lvl="0" indent="-315595" algn="l" rtl="0">
              <a:lnSpc>
                <a:spcPct val="130000"/>
              </a:lnSpc>
              <a:spcBef>
                <a:spcPts val="0"/>
              </a:spcBef>
              <a:spcAft>
                <a:spcPts val="0"/>
              </a:spcAft>
              <a:buClr>
                <a:srgbClr val="222222"/>
              </a:buClr>
              <a:buSzPts val="1370"/>
              <a:buChar char="●"/>
            </a:pPr>
            <a:r>
              <a:rPr lang="en-GB" sz="1370">
                <a:solidFill>
                  <a:srgbClr val="222222"/>
                </a:solidFill>
                <a:highlight>
                  <a:srgbClr val="FFFFFF"/>
                </a:highlight>
              </a:rPr>
              <a:t>Output: "cat"</a:t>
            </a:r>
            <a:endParaRPr sz="1370">
              <a:solidFill>
                <a:srgbClr val="222222"/>
              </a:solidFill>
              <a:highlight>
                <a:srgbClr val="FFFFFF"/>
              </a:highlight>
            </a:endParaRPr>
          </a:p>
          <a:p>
            <a:pPr marL="457200" lvl="0" indent="-315595" algn="l" rtl="0">
              <a:lnSpc>
                <a:spcPct val="130000"/>
              </a:lnSpc>
              <a:spcBef>
                <a:spcPts val="0"/>
              </a:spcBef>
              <a:spcAft>
                <a:spcPts val="0"/>
              </a:spcAft>
              <a:buClr>
                <a:srgbClr val="222222"/>
              </a:buClr>
              <a:buSzPts val="1370"/>
              <a:buChar char="●"/>
            </a:pPr>
            <a:r>
              <a:rPr lang="en-GB" sz="1370">
                <a:solidFill>
                  <a:srgbClr val="222222"/>
                </a:solidFill>
                <a:highlight>
                  <a:srgbClr val="FFFFFF"/>
                </a:highlight>
              </a:rPr>
              <a:t>Input: "sat"</a:t>
            </a:r>
            <a:endParaRPr sz="1370">
              <a:solidFill>
                <a:srgbClr val="222222"/>
              </a:solidFill>
              <a:highlight>
                <a:srgbClr val="FFFFFF"/>
              </a:highlight>
            </a:endParaRPr>
          </a:p>
          <a:p>
            <a:pPr marL="457200" lvl="0" indent="-315595" algn="l" rtl="0">
              <a:lnSpc>
                <a:spcPct val="130000"/>
              </a:lnSpc>
              <a:spcBef>
                <a:spcPts val="0"/>
              </a:spcBef>
              <a:spcAft>
                <a:spcPts val="0"/>
              </a:spcAft>
              <a:buClr>
                <a:srgbClr val="222222"/>
              </a:buClr>
              <a:buSzPts val="1370"/>
              <a:buChar char="●"/>
            </a:pPr>
            <a:r>
              <a:rPr lang="en-GB" sz="1370">
                <a:solidFill>
                  <a:srgbClr val="222222"/>
                </a:solidFill>
                <a:highlight>
                  <a:srgbClr val="FFFFFF"/>
                </a:highlight>
              </a:rPr>
              <a:t>Output: "on"</a:t>
            </a:r>
            <a:endParaRPr sz="1370">
              <a:solidFill>
                <a:srgbClr val="222222"/>
              </a:solidFill>
              <a:highlight>
                <a:srgbClr val="FFFFFF"/>
              </a:highlight>
            </a:endParaRPr>
          </a:p>
          <a:p>
            <a:pPr marL="457200" lvl="0" indent="-315595" algn="l" rtl="0">
              <a:lnSpc>
                <a:spcPct val="130000"/>
              </a:lnSpc>
              <a:spcBef>
                <a:spcPts val="0"/>
              </a:spcBef>
              <a:spcAft>
                <a:spcPts val="0"/>
              </a:spcAft>
              <a:buClr>
                <a:srgbClr val="222222"/>
              </a:buClr>
              <a:buSzPts val="1370"/>
              <a:buChar char="●"/>
            </a:pPr>
            <a:r>
              <a:rPr lang="en-GB" sz="1370">
                <a:solidFill>
                  <a:srgbClr val="222222"/>
                </a:solidFill>
                <a:highlight>
                  <a:srgbClr val="FFFFFF"/>
                </a:highlight>
              </a:rPr>
              <a:t>Input: "sat"</a:t>
            </a:r>
            <a:endParaRPr sz="1370">
              <a:solidFill>
                <a:srgbClr val="222222"/>
              </a:solidFill>
              <a:highlight>
                <a:srgbClr val="FFFFFF"/>
              </a:highlight>
            </a:endParaRPr>
          </a:p>
          <a:p>
            <a:pPr marL="457200" lvl="0" indent="-315595" algn="l" rtl="0">
              <a:lnSpc>
                <a:spcPct val="130000"/>
              </a:lnSpc>
              <a:spcBef>
                <a:spcPts val="0"/>
              </a:spcBef>
              <a:spcAft>
                <a:spcPts val="0"/>
              </a:spcAft>
              <a:buClr>
                <a:srgbClr val="222222"/>
              </a:buClr>
              <a:buSzPts val="1370"/>
              <a:buChar char="●"/>
            </a:pPr>
            <a:r>
              <a:rPr lang="en-GB" sz="1370">
                <a:solidFill>
                  <a:srgbClr val="222222"/>
                </a:solidFill>
                <a:highlight>
                  <a:srgbClr val="FFFFFF"/>
                </a:highlight>
              </a:rPr>
              <a:t>Output: "the"</a:t>
            </a:r>
            <a:endParaRPr sz="19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267" name="Shape 267"/>
        <p:cNvGrpSpPr/>
        <p:nvPr/>
      </p:nvGrpSpPr>
      <p:grpSpPr>
        <a:xfrm>
          <a:off x="0" y="0"/>
          <a:ext cx="0" cy="0"/>
          <a:chOff x="0" y="0"/>
          <a:chExt cx="0" cy="0"/>
        </a:xfrm>
      </p:grpSpPr>
      <p:sp>
        <p:nvSpPr>
          <p:cNvPr id="268" name="Google Shape;268;p47"/>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Summary of Differences</a:t>
            </a:r>
            <a:endParaRPr lang="en-GB"/>
          </a:p>
          <a:p>
            <a:pPr marL="0" lvl="0" indent="0" algn="l" rtl="0">
              <a:spcBef>
                <a:spcPts val="0"/>
              </a:spcBef>
              <a:spcAft>
                <a:spcPts val="0"/>
              </a:spcAft>
              <a:buClr>
                <a:schemeClr val="dk1"/>
              </a:buClr>
              <a:buSzPct val="39000"/>
              <a:buFont typeface="Arial" panose="020B0604020202020204"/>
              <a:buNone/>
            </a:pPr>
          </a:p>
          <a:p>
            <a:pPr marL="0" lvl="0" indent="0" algn="l" rtl="0">
              <a:spcBef>
                <a:spcPts val="0"/>
              </a:spcBef>
              <a:spcAft>
                <a:spcPts val="0"/>
              </a:spcAft>
              <a:buNone/>
            </a:pPr>
          </a:p>
        </p:txBody>
      </p:sp>
      <p:sp>
        <p:nvSpPr>
          <p:cNvPr id="269" name="Google Shape;269;p47"/>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CBOW</a:t>
            </a:r>
            <a:r>
              <a:rPr lang="en-GB" sz="1600">
                <a:solidFill>
                  <a:srgbClr val="222222"/>
                </a:solidFill>
                <a:highlight>
                  <a:srgbClr val="FFFFFF"/>
                </a:highlight>
              </a:rPr>
              <a:t>: Predicts the target word from the context words. It uses the surrounding words to guess the central word.</a:t>
            </a:r>
            <a:endParaRPr sz="1600">
              <a:solidFill>
                <a:srgbClr val="222222"/>
              </a:solidFill>
              <a:highlight>
                <a:srgbClr val="FFFFFF"/>
              </a:highlight>
            </a:endParaRPr>
          </a:p>
          <a:p>
            <a:pPr marL="457200" lvl="0" indent="-330200" algn="l" rtl="0">
              <a:lnSpc>
                <a:spcPct val="150000"/>
              </a:lnSpc>
              <a:spcBef>
                <a:spcPts val="0"/>
              </a:spcBef>
              <a:spcAft>
                <a:spcPts val="0"/>
              </a:spcAft>
              <a:buClr>
                <a:srgbClr val="222222"/>
              </a:buClr>
              <a:buSzPts val="1600"/>
              <a:buChar char="●"/>
            </a:pPr>
            <a:r>
              <a:rPr lang="en-GB" sz="1600" b="1">
                <a:solidFill>
                  <a:srgbClr val="222222"/>
                </a:solidFill>
                <a:highlight>
                  <a:srgbClr val="FFFFFF"/>
                </a:highlight>
              </a:rPr>
              <a:t>Skip-Gram</a:t>
            </a:r>
            <a:r>
              <a:rPr lang="en-GB" sz="1600">
                <a:solidFill>
                  <a:srgbClr val="222222"/>
                </a:solidFill>
                <a:highlight>
                  <a:srgbClr val="FFFFFF"/>
                </a:highlight>
              </a:rPr>
              <a:t>: Predicts the context words from the target word. It uses the central word to guess the surrounding words.</a:t>
            </a:r>
            <a:endParaRPr sz="23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273" name="Shape 273"/>
        <p:cNvGrpSpPr/>
        <p:nvPr/>
      </p:nvGrpSpPr>
      <p:grpSpPr>
        <a:xfrm>
          <a:off x="0" y="0"/>
          <a:ext cx="0" cy="0"/>
          <a:chOff x="0" y="0"/>
          <a:chExt cx="0" cy="0"/>
        </a:xfrm>
      </p:grpSpPr>
      <p:sp>
        <p:nvSpPr>
          <p:cNvPr id="274" name="Google Shape;274;p48"/>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GloVe</a:t>
            </a:r>
            <a:endParaRPr lang="en-GB"/>
          </a:p>
        </p:txBody>
      </p:sp>
      <p:sp>
        <p:nvSpPr>
          <p:cNvPr id="275" name="Google Shape;275;p48"/>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81000" algn="l" rtl="0">
              <a:spcBef>
                <a:spcPts val="0"/>
              </a:spcBef>
              <a:spcAft>
                <a:spcPts val="0"/>
              </a:spcAft>
              <a:buClr>
                <a:schemeClr val="dk1"/>
              </a:buClr>
              <a:buSzPts val="2400"/>
              <a:buChar char="●"/>
            </a:pPr>
            <a:r>
              <a:rPr lang="en-GB" sz="2400">
                <a:solidFill>
                  <a:schemeClr val="dk1"/>
                </a:solidFill>
              </a:rPr>
              <a:t>GloVe, developed by researchers at Stanford University, is another popular method for generating word embeddings. </a:t>
            </a:r>
            <a:endParaRPr sz="2400">
              <a:solidFill>
                <a:schemeClr val="dk1"/>
              </a:solidFill>
            </a:endParaRPr>
          </a:p>
          <a:p>
            <a:pPr marL="457200" lvl="0" indent="-381000" algn="l" rtl="0">
              <a:spcBef>
                <a:spcPts val="0"/>
              </a:spcBef>
              <a:spcAft>
                <a:spcPts val="0"/>
              </a:spcAft>
              <a:buClr>
                <a:schemeClr val="dk1"/>
              </a:buClr>
              <a:buSzPts val="2400"/>
              <a:buChar char="●"/>
            </a:pPr>
            <a:r>
              <a:rPr lang="en-GB" sz="2400">
                <a:solidFill>
                  <a:schemeClr val="dk1"/>
                </a:solidFill>
              </a:rPr>
              <a:t>Unlike Word2Vec, which is a predictive model, GloVe is a count-based model that leverages global word co-occurrence statistics from a corpus.</a:t>
            </a:r>
            <a:endParaRPr sz="2400">
              <a:solidFill>
                <a:schemeClr val="dk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279" name="Shape 279"/>
        <p:cNvGrpSpPr/>
        <p:nvPr/>
      </p:nvGrpSpPr>
      <p:grpSpPr>
        <a:xfrm>
          <a:off x="0" y="0"/>
          <a:ext cx="0" cy="0"/>
          <a:chOff x="0" y="0"/>
          <a:chExt cx="0" cy="0"/>
        </a:xfrm>
      </p:grpSpPr>
      <p:sp>
        <p:nvSpPr>
          <p:cNvPr id="280" name="Google Shape;280;p49"/>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GloVe</a:t>
            </a:r>
            <a:endParaRPr lang="en-GB"/>
          </a:p>
        </p:txBody>
      </p:sp>
      <p:sp>
        <p:nvSpPr>
          <p:cNvPr id="281" name="Google Shape;281;p49"/>
          <p:cNvSpPr txBox="1"/>
          <p:nvPr>
            <p:ph type="body" idx="1"/>
          </p:nvPr>
        </p:nvSpPr>
        <p:spPr>
          <a:xfrm>
            <a:off x="311700" y="1152475"/>
            <a:ext cx="8651400" cy="34164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rgbClr val="222222"/>
              </a:buClr>
              <a:buSzPts val="1300"/>
              <a:buChar char="●"/>
            </a:pPr>
            <a:r>
              <a:rPr lang="en-GB" sz="1300" b="1">
                <a:solidFill>
                  <a:srgbClr val="222222"/>
                </a:solidFill>
                <a:highlight>
                  <a:srgbClr val="FFFFFF"/>
                </a:highlight>
              </a:rPr>
              <a:t>Co-occurrence Matrix</a:t>
            </a:r>
            <a:r>
              <a:rPr lang="en-GB" sz="1300">
                <a:solidFill>
                  <a:srgbClr val="222222"/>
                </a:solidFill>
                <a:highlight>
                  <a:srgbClr val="FFFFFF"/>
                </a:highlight>
              </a:rPr>
              <a:t>: GloVe starts by constructing a co-occurrence matrix, which counts how often words appear together in a given context window. For example, if "cat" and "sat" appear together in a sentence, their co-occurrence count increases.</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b="1">
                <a:solidFill>
                  <a:srgbClr val="222222"/>
                </a:solidFill>
                <a:highlight>
                  <a:srgbClr val="FFFFFF"/>
                </a:highlight>
              </a:rPr>
              <a:t>Probability Ratios</a:t>
            </a:r>
            <a:r>
              <a:rPr lang="en-GB" sz="1300">
                <a:solidFill>
                  <a:srgbClr val="222222"/>
                </a:solidFill>
                <a:highlight>
                  <a:srgbClr val="FFFFFF"/>
                </a:highlight>
              </a:rPr>
              <a:t>: GloVe uses the ratios of probabilities of co-occurrence to derive word vectors. The idea is that the ratio of the probabilities of two words appearing in the same context can provide meaningful information about their relationship.</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b="1">
                <a:solidFill>
                  <a:srgbClr val="222222"/>
                </a:solidFill>
                <a:highlight>
                  <a:srgbClr val="FFFFFF"/>
                </a:highlight>
              </a:rPr>
              <a:t>Objective Function</a:t>
            </a:r>
            <a:r>
              <a:rPr lang="en-GB" sz="1300">
                <a:solidFill>
                  <a:srgbClr val="222222"/>
                </a:solidFill>
                <a:highlight>
                  <a:srgbClr val="FFFFFF"/>
                </a:highlight>
              </a:rPr>
              <a:t>: The GloVe model aims to find word vectors such that their dot product approximates the logarithm of the probability of their co-occurrence. The objective function is designed to minimize the difference between the predicted and actual co-occurrence probabilities.</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b="1">
                <a:solidFill>
                  <a:srgbClr val="222222"/>
                </a:solidFill>
                <a:highlight>
                  <a:srgbClr val="FFFFFF"/>
                </a:highlight>
              </a:rPr>
              <a:t>Output</a:t>
            </a:r>
            <a:r>
              <a:rPr lang="en-GB" sz="1300">
                <a:solidFill>
                  <a:srgbClr val="222222"/>
                </a:solidFill>
                <a:highlight>
                  <a:srgbClr val="FFFFFF"/>
                </a:highlight>
              </a:rPr>
              <a:t>: Similar to Word2Vec, GloVe produces dense vector representations for words, where the geometric relationships in the vector space reflect semantic relationships.</a:t>
            </a:r>
            <a:endParaRPr sz="20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285" name="Shape 285"/>
        <p:cNvGrpSpPr/>
        <p:nvPr/>
      </p:nvGrpSpPr>
      <p:grpSpPr>
        <a:xfrm>
          <a:off x="0" y="0"/>
          <a:ext cx="0" cy="0"/>
          <a:chOff x="0" y="0"/>
          <a:chExt cx="0" cy="0"/>
        </a:xfrm>
      </p:grpSpPr>
      <p:sp>
        <p:nvSpPr>
          <p:cNvPr id="286" name="Google Shape;286;p50"/>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GloVe</a:t>
            </a:r>
            <a:endParaRPr lang="en-GB"/>
          </a:p>
          <a:p>
            <a:pPr marL="0" lvl="0" indent="0" algn="l" rtl="0">
              <a:spcBef>
                <a:spcPts val="0"/>
              </a:spcBef>
              <a:spcAft>
                <a:spcPts val="0"/>
              </a:spcAft>
              <a:buNone/>
            </a:pPr>
          </a:p>
        </p:txBody>
      </p:sp>
      <p:sp>
        <p:nvSpPr>
          <p:cNvPr id="287" name="Google Shape;287;p50"/>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23850" algn="l" rtl="0">
              <a:lnSpc>
                <a:spcPct val="150000"/>
              </a:lnSpc>
              <a:spcBef>
                <a:spcPts val="0"/>
              </a:spcBef>
              <a:spcAft>
                <a:spcPts val="0"/>
              </a:spcAft>
              <a:buClr>
                <a:srgbClr val="222222"/>
              </a:buClr>
              <a:buSzPts val="1500"/>
              <a:buChar char="●"/>
            </a:pPr>
            <a:r>
              <a:rPr lang="en-GB" sz="1500" b="1">
                <a:solidFill>
                  <a:srgbClr val="222222"/>
                </a:solidFill>
                <a:highlight>
                  <a:srgbClr val="FFFFFF"/>
                </a:highlight>
              </a:rPr>
              <a:t>Applications</a:t>
            </a:r>
            <a:r>
              <a:rPr lang="en-GB" sz="1500">
                <a:solidFill>
                  <a:srgbClr val="222222"/>
                </a:solidFill>
                <a:highlight>
                  <a:srgbClr val="FFFFFF"/>
                </a:highlight>
              </a:rPr>
              <a:t>: GloVe embeddings are also used in various NLP tasks, including text classification, named entity recognition, and information retrieval. They are particularly effective in capturing global statistical information about word usage.</a:t>
            </a:r>
            <a:endParaRPr sz="21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Term-document matrix</a:t>
            </a:r>
            <a:endParaRPr lang="en-US" dirty="0"/>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rcRect/>
          <a:stretch>
            <a:fillRect/>
          </a:stretch>
        </p:blipFill>
        <p:spPr>
          <a:xfrm>
            <a:off x="801465" y="2114550"/>
            <a:ext cx="8006783" cy="1374659"/>
          </a:xfrm>
        </p:spPr>
      </p:pic>
      <p:pic>
        <p:nvPicPr>
          <p:cNvPr id="7" name="Picture 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797010" y="2102492"/>
            <a:ext cx="8006784" cy="1398776"/>
          </a:xfrm>
          <a:prstGeom prst="rect">
            <a:avLst/>
          </a:prstGeom>
        </p:spPr>
      </p:pic>
      <p:sp>
        <p:nvSpPr>
          <p:cNvPr id="8" name="TextBox 7"/>
          <p:cNvSpPr txBox="1"/>
          <p:nvPr/>
        </p:nvSpPr>
        <p:spPr>
          <a:xfrm>
            <a:off x="822960" y="1171263"/>
            <a:ext cx="6381795" cy="414020"/>
          </a:xfrm>
          <a:prstGeom prst="rect">
            <a:avLst/>
          </a:prstGeom>
          <a:noFill/>
        </p:spPr>
        <p:txBody>
          <a:bodyPr wrap="square" rtlCol="0">
            <a:spAutoFit/>
          </a:bodyPr>
          <a:lstStyle/>
          <a:p>
            <a:r>
              <a:rPr lang="en-US" sz="2100" dirty="0"/>
              <a:t>Each document is represented by a vector of words</a:t>
            </a:r>
            <a:endParaRPr lang="en-US" sz="21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Bag of Words (BoW)</a:t>
            </a:r>
            <a:endParaRPr lang="en-GB"/>
          </a:p>
          <a:p>
            <a:pPr marL="0" lvl="0" indent="0" algn="l" rtl="0">
              <a:spcBef>
                <a:spcPts val="0"/>
              </a:spcBef>
              <a:spcAft>
                <a:spcPts val="0"/>
              </a:spcAft>
              <a:buClr>
                <a:schemeClr val="dk1"/>
              </a:buClr>
              <a:buSzPct val="39000"/>
              <a:buFont typeface="Arial" panose="020B0604020202020204"/>
              <a:buNone/>
            </a:pPr>
          </a:p>
          <a:p>
            <a:pPr marL="0" lvl="0" indent="0" algn="l" rtl="0">
              <a:spcBef>
                <a:spcPts val="0"/>
              </a:spcBef>
              <a:spcAft>
                <a:spcPts val="0"/>
              </a:spcAft>
              <a:buNone/>
            </a:pPr>
          </a:p>
        </p:txBody>
      </p:sp>
      <p:sp>
        <p:nvSpPr>
          <p:cNvPr id="74" name="Google Shape;74;p16"/>
          <p:cNvSpPr txBox="1"/>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Concept: This method represents text as a collection of words, disregarding grammar and word order but keeping track of the frequency of each word.</a:t>
            </a: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Char char="●"/>
            </a:pPr>
            <a:endParaRPr>
              <a:solidFill>
                <a:srgbClr val="222222"/>
              </a:solidFill>
              <a:highlight>
                <a:srgbClr val="FFFFFF"/>
              </a:highlight>
            </a:endParaRPr>
          </a:p>
          <a:p>
            <a:pPr marL="457200" lvl="0" indent="-342900" algn="l" rtl="0">
              <a:lnSpc>
                <a:spcPct val="150000"/>
              </a:lnSpc>
              <a:spcBef>
                <a:spcPts val="0"/>
              </a:spcBef>
              <a:spcAft>
                <a:spcPts val="0"/>
              </a:spcAft>
              <a:buClr>
                <a:srgbClr val="222222"/>
              </a:buClr>
              <a:buSzPts val="1800"/>
              <a:buChar char="●"/>
            </a:pPr>
            <a:r>
              <a:rPr lang="en-GB">
                <a:solidFill>
                  <a:srgbClr val="222222"/>
                </a:solidFill>
                <a:highlight>
                  <a:srgbClr val="FFFFFF"/>
                </a:highlight>
              </a:rPr>
              <a:t>Example: For the sentences "I love cats" and "I love dogs", the </a:t>
            </a:r>
            <a:r>
              <a:rPr lang="en-GB" b="1">
                <a:solidFill>
                  <a:srgbClr val="222222"/>
                </a:solidFill>
                <a:highlight>
                  <a:srgbClr val="FFFFFF"/>
                </a:highlight>
              </a:rPr>
              <a:t>vocabulary </a:t>
            </a:r>
            <a:r>
              <a:rPr lang="en-GB">
                <a:solidFill>
                  <a:srgbClr val="222222"/>
                </a:solidFill>
                <a:highlight>
                  <a:srgbClr val="FFFFFF"/>
                </a:highlight>
              </a:rPr>
              <a:t>would be ["I", "love", "cats", "dogs"]. The sentences would be represented as:</a:t>
            </a:r>
            <a:endParaRPr>
              <a:solidFill>
                <a:srgbClr val="222222"/>
              </a:solidFill>
              <a:highlight>
                <a:srgbClr val="FFFFFF"/>
              </a:highlight>
            </a:endParaRPr>
          </a:p>
          <a:p>
            <a:pPr marL="914400" lvl="1" indent="-342900" algn="l" rtl="0">
              <a:lnSpc>
                <a:spcPct val="150000"/>
              </a:lnSpc>
              <a:spcBef>
                <a:spcPts val="0"/>
              </a:spcBef>
              <a:spcAft>
                <a:spcPts val="0"/>
              </a:spcAft>
              <a:buClr>
                <a:srgbClr val="222222"/>
              </a:buClr>
              <a:buSzPts val="1800"/>
              <a:buChar char="●"/>
            </a:pPr>
            <a:r>
              <a:rPr lang="en-GB" sz="1800">
                <a:solidFill>
                  <a:srgbClr val="222222"/>
                </a:solidFill>
                <a:highlight>
                  <a:srgbClr val="FFFFFF"/>
                </a:highlight>
              </a:rPr>
              <a:t>"I love cats" → [1, 1, 1, 0]</a:t>
            </a:r>
            <a:endParaRPr sz="1800">
              <a:solidFill>
                <a:srgbClr val="222222"/>
              </a:solidFill>
              <a:highlight>
                <a:srgbClr val="FFFFFF"/>
              </a:highlight>
            </a:endParaRPr>
          </a:p>
          <a:p>
            <a:pPr marL="914400" lvl="1" indent="-342900" algn="l" rtl="0">
              <a:lnSpc>
                <a:spcPct val="150000"/>
              </a:lnSpc>
              <a:spcBef>
                <a:spcPts val="0"/>
              </a:spcBef>
              <a:spcAft>
                <a:spcPts val="0"/>
              </a:spcAft>
              <a:buClr>
                <a:srgbClr val="222222"/>
              </a:buClr>
              <a:buSzPts val="1800"/>
              <a:buChar char="●"/>
            </a:pPr>
            <a:r>
              <a:rPr lang="en-GB" sz="1800">
                <a:solidFill>
                  <a:srgbClr val="222222"/>
                </a:solidFill>
                <a:highlight>
                  <a:srgbClr val="FFFFFF"/>
                </a:highlight>
              </a:rPr>
              <a:t>"I love dogs" → [1, 1, 0, 1]</a:t>
            </a:r>
            <a:endParaRPr sz="1800">
              <a:solidFill>
                <a:srgbClr val="222222"/>
              </a:solidFill>
              <a:highlight>
                <a:srgbClr val="FFFFFF"/>
              </a:highlight>
            </a:endParaRPr>
          </a:p>
          <a:p>
            <a:pPr marL="0" lvl="0" indent="0" algn="l" rtl="0">
              <a:spcBef>
                <a:spcPts val="0"/>
              </a:spcBef>
              <a:spcAft>
                <a:spcPts val="1200"/>
              </a:spcAft>
              <a:buNone/>
            </a:pPr>
            <a:endParaRPr sz="25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Visualizing document vectors</a:t>
            </a:r>
            <a:endParaRPr lang="en-US" dirty="0"/>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rcRect/>
          <a:stretch>
            <a:fillRect/>
          </a:stretch>
        </p:blipFill>
        <p:spPr>
          <a:xfrm>
            <a:off x="797371" y="1371600"/>
            <a:ext cx="7972427" cy="3238798"/>
          </a:xfr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5473" y="214954"/>
            <a:ext cx="8029927" cy="527996"/>
          </a:xfrm>
        </p:spPr>
        <p:txBody>
          <a:bodyPr>
            <a:normAutofit fontScale="90000"/>
          </a:bodyPr>
          <a:lstStyle/>
          <a:p>
            <a:r>
              <a:rPr lang="en-US" dirty="0"/>
              <a:t>Vectors are the basis of information retrieval</a:t>
            </a:r>
            <a:endParaRPr lang="en-US" dirty="0"/>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rcRect/>
          <a:stretch>
            <a:fillRect/>
          </a:stretch>
        </p:blipFill>
        <p:spPr>
          <a:xfrm>
            <a:off x="885473" y="1142999"/>
            <a:ext cx="7699049" cy="1345015"/>
          </a:xfrm>
        </p:spPr>
      </p:pic>
      <p:sp>
        <p:nvSpPr>
          <p:cNvPr id="6" name="TextBox 5"/>
          <p:cNvSpPr txBox="1"/>
          <p:nvPr/>
        </p:nvSpPr>
        <p:spPr>
          <a:xfrm>
            <a:off x="885473" y="2879534"/>
            <a:ext cx="7572726" cy="2122805"/>
          </a:xfrm>
          <a:prstGeom prst="rect">
            <a:avLst/>
          </a:prstGeom>
          <a:noFill/>
        </p:spPr>
        <p:txBody>
          <a:bodyPr wrap="square" rtlCol="0">
            <a:spAutoFit/>
          </a:bodyPr>
          <a:lstStyle/>
          <a:p>
            <a:r>
              <a:rPr lang="en-US" sz="2700" dirty="0"/>
              <a:t>Vectors are similar for the two comedies</a:t>
            </a:r>
            <a:endParaRPr lang="en-US" sz="2700" dirty="0"/>
          </a:p>
          <a:p>
            <a:endParaRPr lang="en-US" sz="2700" dirty="0"/>
          </a:p>
          <a:p>
            <a:r>
              <a:rPr lang="en-US" sz="2700" dirty="0"/>
              <a:t>But comedies are different than the other two</a:t>
            </a:r>
            <a:r>
              <a:rPr lang="en-US" sz="2700" i="1" dirty="0"/>
              <a:t>	</a:t>
            </a:r>
            <a:endParaRPr lang="en-US" sz="2700" dirty="0"/>
          </a:p>
          <a:p>
            <a:r>
              <a:rPr lang="en-US" sz="2700" dirty="0"/>
              <a:t>	</a:t>
            </a:r>
            <a:r>
              <a:rPr lang="en-US" sz="2400" dirty="0"/>
              <a:t>Comedies have more </a:t>
            </a:r>
            <a:r>
              <a:rPr lang="en-US" sz="2400" i="1" dirty="0"/>
              <a:t>fools</a:t>
            </a:r>
            <a:r>
              <a:rPr lang="en-US" sz="2400" dirty="0"/>
              <a:t> and </a:t>
            </a:r>
            <a:r>
              <a:rPr lang="en-US" sz="2400" i="1" dirty="0"/>
              <a:t>wit</a:t>
            </a:r>
            <a:r>
              <a:rPr lang="en-US" sz="2400" dirty="0"/>
              <a:t> and fewer </a:t>
            </a:r>
            <a:r>
              <a:rPr lang="en-US" sz="2400" i="1" dirty="0"/>
              <a:t>battles</a:t>
            </a:r>
            <a:r>
              <a:rPr lang="en-US" sz="2400" dirty="0"/>
              <a:t>.</a:t>
            </a:r>
            <a:endParaRPr lang="en-US" sz="27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9702"/>
            <a:ext cx="8572500" cy="680399"/>
          </a:xfrm>
        </p:spPr>
        <p:txBody>
          <a:bodyPr>
            <a:normAutofit/>
          </a:bodyPr>
          <a:lstStyle/>
          <a:p>
            <a:r>
              <a:rPr lang="en-US" dirty="0"/>
              <a:t>Idea for word meaning: Words can be vectors too!!!</a:t>
            </a:r>
            <a:endParaRPr lang="en-US" dirty="0"/>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rcRect/>
          <a:stretch>
            <a:fillRect/>
          </a:stretch>
        </p:blipFill>
        <p:spPr>
          <a:xfrm>
            <a:off x="546702" y="1428336"/>
            <a:ext cx="8078341" cy="1386944"/>
          </a:xfrm>
        </p:spPr>
      </p:pic>
      <p:sp>
        <p:nvSpPr>
          <p:cNvPr id="6" name="TextBox 5"/>
          <p:cNvSpPr txBox="1"/>
          <p:nvPr/>
        </p:nvSpPr>
        <p:spPr>
          <a:xfrm>
            <a:off x="544995" y="3257550"/>
            <a:ext cx="8427555" cy="1383665"/>
          </a:xfrm>
          <a:prstGeom prst="rect">
            <a:avLst/>
          </a:prstGeom>
          <a:noFill/>
        </p:spPr>
        <p:txBody>
          <a:bodyPr wrap="square" rtlCol="0">
            <a:spAutoFit/>
          </a:bodyPr>
          <a:lstStyle/>
          <a:p>
            <a:r>
              <a:rPr lang="en-US" sz="2100" i="1" dirty="0"/>
              <a:t>battle</a:t>
            </a:r>
            <a:r>
              <a:rPr lang="en-US" sz="2100" dirty="0"/>
              <a:t> is "the kind of word that occurs in Julius Caesar and Henry V"</a:t>
            </a:r>
            <a:endParaRPr lang="en-US" sz="2100" dirty="0"/>
          </a:p>
          <a:p>
            <a:endParaRPr lang="en-US" sz="2100" dirty="0"/>
          </a:p>
          <a:p>
            <a:r>
              <a:rPr lang="en-US" sz="2100" i="1" dirty="0"/>
              <a:t>fool </a:t>
            </a:r>
            <a:r>
              <a:rPr lang="en-US" sz="2100" dirty="0"/>
              <a:t>is "the kind of word that occurs  in comedies, especially Twelfth Night"</a:t>
            </a:r>
            <a:endParaRPr lang="en-US" sz="21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350" y="1413406"/>
            <a:ext cx="8140709" cy="14018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4954"/>
            <a:ext cx="7429500" cy="1088068"/>
          </a:xfrm>
        </p:spPr>
        <p:txBody>
          <a:bodyPr>
            <a:normAutofit/>
          </a:bodyPr>
          <a:lstStyle/>
          <a:p>
            <a:r>
              <a:rPr lang="en-US" dirty="0"/>
              <a:t>More common: word-word matrix</a:t>
            </a:r>
            <a:br>
              <a:rPr lang="en-US" dirty="0"/>
            </a:br>
            <a:r>
              <a:rPr lang="en-US" dirty="0"/>
              <a:t>(or "term-context matrix")</a:t>
            </a:r>
            <a:endParaRPr lang="en-US" dirty="0"/>
          </a:p>
        </p:txBody>
      </p:sp>
      <p:sp>
        <p:nvSpPr>
          <p:cNvPr id="3" name="Content Placeholder 2"/>
          <p:cNvSpPr>
            <a:spLocks noGrp="1"/>
          </p:cNvSpPr>
          <p:nvPr>
            <p:ph idx="1"/>
          </p:nvPr>
        </p:nvSpPr>
        <p:spPr>
          <a:xfrm>
            <a:off x="524145" y="1604042"/>
            <a:ext cx="8505554" cy="2500313"/>
          </a:xfrm>
        </p:spPr>
        <p:txBody>
          <a:bodyPr/>
          <a:lstStyle/>
          <a:p>
            <a:r>
              <a:rPr lang="en-US" sz="2400" dirty="0"/>
              <a:t>Two </a:t>
            </a:r>
            <a:r>
              <a:rPr lang="en-US" sz="2400" b="1" dirty="0"/>
              <a:t>words</a:t>
            </a:r>
            <a:r>
              <a:rPr lang="en-US" sz="2400" dirty="0"/>
              <a:t> are similar in meaning if their context vectors are similar</a:t>
            </a:r>
            <a:endParaRPr lang="en-US" sz="2400" dirty="0"/>
          </a:p>
          <a:p>
            <a:endParaRPr lang="en-US" sz="1350" dirty="0"/>
          </a:p>
        </p:txBody>
      </p:sp>
      <p:sp>
        <p:nvSpPr>
          <p:cNvPr id="4" name="Slide Number Placeholder 3"/>
          <p:cNvSpPr>
            <a:spLocks noGrp="1"/>
          </p:cNvSpPr>
          <p:nvPr>
            <p:ph type="sldNum" sz="quarter" idx="12"/>
          </p:nvPr>
        </p:nvSpPr>
        <p:spPr>
          <a:xfrm>
            <a:off x="1143000" y="5429250"/>
            <a:ext cx="1485900" cy="257175"/>
          </a:xfrm>
          <a:prstGeom prst="rect">
            <a:avLst/>
          </a:prstGeom>
        </p:spPr>
        <p:txBody>
          <a:bodyPr>
            <a:normAutofit fontScale="50000"/>
          </a:bodyPr>
          <a:lstStyle/>
          <a:p>
            <a:fld id="{10F35DC5-7E65-8247-99AB-4E984F8A921E}" type="slidenum">
              <a:rPr lang="en-US" sz="750" smtClean="0"/>
            </a:fld>
            <a:endParaRPr lang="en-US" sz="75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314451" y="2338198"/>
            <a:ext cx="7311841" cy="1032002"/>
          </a:xfrm>
          <a:prstGeom prst="rect">
            <a:avLst/>
          </a:prstGeom>
        </p:spPr>
      </p:pic>
      <p:pic>
        <p:nvPicPr>
          <p:cNvPr id="14" name="Picture 1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719788" y="3745988"/>
            <a:ext cx="7704424" cy="1318775"/>
          </a:xfrm>
          <a:prstGeom prst="rect">
            <a:avLst/>
          </a:prstGeom>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5" name="Content Placeholder 4"/>
          <p:cNvPicPr>
            <a:picLocks noGrp="1" noChangeAspect="1"/>
          </p:cNvPicPr>
          <p:nvPr>
            <p:ph idx="1"/>
          </p:nvPr>
        </p:nvPicPr>
        <p:blipFill>
          <a:blip r:embed="rId1">
            <a:extLst>
              <a:ext uri="{28A0092B-C50C-407E-A947-70E740481C1C}">
                <a14:useLocalDpi xmlns:a14="http://schemas.microsoft.com/office/drawing/2010/main" val="0"/>
              </a:ext>
            </a:extLst>
          </a:blip>
          <a:stretch>
            <a:fillRect/>
          </a:stretch>
        </p:blipFill>
        <p:spPr>
          <a:xfrm>
            <a:off x="1428751" y="285750"/>
            <a:ext cx="6476999" cy="4572000"/>
          </a:xfrm>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0" y="234003"/>
            <a:ext cx="8321040" cy="680397"/>
          </a:xfrm>
        </p:spPr>
        <p:txBody>
          <a:bodyPr>
            <a:normAutofit/>
          </a:bodyPr>
          <a:lstStyle/>
          <a:p>
            <a:r>
              <a:rPr lang="en-US" dirty="0"/>
              <a:t>Computing word similarity: Dot product and cosine</a:t>
            </a:r>
            <a:endParaRPr lang="en-US" dirty="0"/>
          </a:p>
        </p:txBody>
      </p:sp>
      <p:sp>
        <p:nvSpPr>
          <p:cNvPr id="3" name="Content Placeholder 2"/>
          <p:cNvSpPr>
            <a:spLocks noGrp="1"/>
          </p:cNvSpPr>
          <p:nvPr>
            <p:ph idx="1"/>
          </p:nvPr>
        </p:nvSpPr>
        <p:spPr/>
        <p:txBody>
          <a:bodyPr>
            <a:normAutofit fontScale="90000"/>
          </a:bodyPr>
          <a:lstStyle/>
          <a:p>
            <a:r>
              <a:rPr lang="en-US" dirty="0"/>
              <a:t>The dot product between two vectors is a scalar:</a:t>
            </a:r>
            <a:endParaRPr lang="en-US" dirty="0"/>
          </a:p>
          <a:p>
            <a:endParaRPr lang="en-US" dirty="0"/>
          </a:p>
          <a:p>
            <a:endParaRPr lang="en-US" dirty="0"/>
          </a:p>
          <a:p>
            <a:r>
              <a:rPr lang="en-US" dirty="0"/>
              <a:t>The dot product tends to be high when the two vectors have large values in the same dimensions</a:t>
            </a:r>
            <a:endParaRPr lang="en-US" dirty="0"/>
          </a:p>
          <a:p>
            <a:r>
              <a:rPr lang="en-US" dirty="0"/>
              <a:t>Dot product can thus be a useful similarity metric between vectors</a:t>
            </a:r>
            <a:endParaRPr lang="en-US" dirty="0"/>
          </a:p>
          <a:p>
            <a:endParaRPr lang="en-US" dirty="0"/>
          </a:p>
        </p:txBody>
      </p:sp>
      <p:pic>
        <p:nvPicPr>
          <p:cNvPr id="5" name="Picture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101030" y="1771650"/>
            <a:ext cx="6941939" cy="851119"/>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Problem with raw dot-product</a:t>
            </a:r>
            <a:endParaRPr lang="en-US" dirty="0"/>
          </a:p>
        </p:txBody>
      </p:sp>
      <p:sp>
        <p:nvSpPr>
          <p:cNvPr id="6" name="Content Placeholder 5"/>
          <p:cNvSpPr>
            <a:spLocks noGrp="1"/>
          </p:cNvSpPr>
          <p:nvPr>
            <p:ph idx="1"/>
          </p:nvPr>
        </p:nvSpPr>
        <p:spPr>
          <a:xfrm>
            <a:off x="822961" y="1200150"/>
            <a:ext cx="7543801" cy="3943350"/>
          </a:xfrm>
        </p:spPr>
        <p:txBody>
          <a:bodyPr>
            <a:normAutofit fontScale="92500" lnSpcReduction="10000"/>
          </a:bodyPr>
          <a:lstStyle/>
          <a:p>
            <a:r>
              <a:rPr lang="en-US" dirty="0"/>
              <a:t>Dot product favors long vectors</a:t>
            </a:r>
            <a:endParaRPr lang="en-US" dirty="0"/>
          </a:p>
          <a:p>
            <a:r>
              <a:rPr lang="en-US" dirty="0"/>
              <a:t>Dot product is higher if a vector is longer (has higher values in many dimension)</a:t>
            </a:r>
            <a:endParaRPr lang="en-US" dirty="0"/>
          </a:p>
          <a:p>
            <a:r>
              <a:rPr lang="en-US" dirty="0"/>
              <a:t>Vector length:</a:t>
            </a:r>
            <a:endParaRPr lang="en-US" dirty="0"/>
          </a:p>
          <a:p>
            <a:endParaRPr lang="en-US" dirty="0"/>
          </a:p>
          <a:p>
            <a:endParaRPr lang="en-US" dirty="0"/>
          </a:p>
          <a:p>
            <a:r>
              <a:rPr lang="en-US" dirty="0"/>
              <a:t>Frequent words (of, the, you) have long vectors (since they occur many times with other words).</a:t>
            </a:r>
            <a:endParaRPr lang="en-US" dirty="0"/>
          </a:p>
          <a:p>
            <a:r>
              <a:rPr lang="en-US" dirty="0"/>
              <a:t>So dot product overly favors frequent words</a:t>
            </a:r>
            <a:endParaRPr lang="en-US" dirty="0"/>
          </a:p>
        </p:txBody>
      </p:sp>
      <p:pic>
        <p:nvPicPr>
          <p:cNvPr id="8" name="Picture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971800" y="2457450"/>
            <a:ext cx="2114550" cy="1187624"/>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5" name="Title 1"/>
          <p:cNvSpPr>
            <a:spLocks noGrp="1"/>
          </p:cNvSpPr>
          <p:nvPr>
            <p:ph type="title"/>
          </p:nvPr>
        </p:nvSpPr>
        <p:spPr>
          <a:xfrm>
            <a:off x="400050" y="171451"/>
            <a:ext cx="8629650" cy="808703"/>
          </a:xfrm>
        </p:spPr>
        <p:txBody>
          <a:bodyPr>
            <a:normAutofit/>
          </a:bodyPr>
          <a:lstStyle/>
          <a:p>
            <a:pPr eaLnBrk="1" hangingPunct="1"/>
            <a:r>
              <a:rPr lang="en-US" dirty="0">
                <a:ea typeface="MS PGothic" panose="020B0600070205080204" charset="-128"/>
                <a:cs typeface="MS PGothic" panose="020B0600070205080204" charset="-128"/>
              </a:rPr>
              <a:t>Alternative: cosine for computing word similarity</a:t>
            </a:r>
            <a:endParaRPr lang="en-US" dirty="0">
              <a:ea typeface="MS PGothic" panose="020B0600070205080204" charset="-128"/>
              <a:cs typeface="MS PGothic" panose="020B0600070205080204" charset="-128"/>
            </a:endParaRPr>
          </a:p>
        </p:txBody>
      </p:sp>
      <p:pic>
        <p:nvPicPr>
          <p:cNvPr id="6" name="Picture 5"/>
          <p:cNvPicPr>
            <a:picLocks noChangeAspect="1"/>
          </p:cNvPicPr>
          <p:nvPr/>
        </p:nvPicPr>
        <p:blipFill>
          <a:blip r:embed="rId1"/>
          <a:stretch>
            <a:fillRect/>
          </a:stretch>
        </p:blipFill>
        <p:spPr>
          <a:xfrm>
            <a:off x="1821143" y="980153"/>
            <a:ext cx="5501714" cy="2105919"/>
          </a:xfrm>
          <a:prstGeom prst="rect">
            <a:avLst/>
          </a:prstGeom>
        </p:spPr>
      </p:pic>
      <p:pic>
        <p:nvPicPr>
          <p:cNvPr id="2" name="Picture 1"/>
          <p:cNvPicPr>
            <a:picLocks noChangeAspect="1"/>
          </p:cNvPicPr>
          <p:nvPr/>
        </p:nvPicPr>
        <p:blipFill>
          <a:blip r:embed="rId2"/>
          <a:stretch>
            <a:fillRect/>
          </a:stretch>
        </p:blipFill>
        <p:spPr>
          <a:xfrm>
            <a:off x="3614738" y="4038777"/>
            <a:ext cx="1914525" cy="914717"/>
          </a:xfrm>
          <a:prstGeom prst="rect">
            <a:avLst/>
          </a:prstGeom>
        </p:spPr>
      </p:pic>
      <p:sp>
        <p:nvSpPr>
          <p:cNvPr id="3" name="TextBox 2"/>
          <p:cNvSpPr txBox="1"/>
          <p:nvPr/>
        </p:nvSpPr>
        <p:spPr>
          <a:xfrm>
            <a:off x="1600200" y="3503334"/>
            <a:ext cx="7383780" cy="529590"/>
          </a:xfrm>
          <a:prstGeom prst="rect">
            <a:avLst/>
          </a:prstGeom>
          <a:noFill/>
        </p:spPr>
        <p:txBody>
          <a:bodyPr wrap="none" rtlCol="0">
            <a:spAutoFit/>
          </a:bodyPr>
          <a:lstStyle/>
          <a:p>
            <a:r>
              <a:rPr lang="en-US" sz="1800" dirty="0"/>
              <a:t>Based on the definition of the dot product between two vectors a and b </a:t>
            </a:r>
            <a:endParaRPr lang="en-US" sz="1800" dirty="0"/>
          </a:p>
          <a:p>
            <a:endParaRPr lang="en-US" sz="105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Cosine examples</a:t>
            </a:r>
            <a:endParaRPr lang="en-US" dirty="0"/>
          </a:p>
        </p:txBody>
      </p:sp>
      <p:graphicFrame>
        <p:nvGraphicFramePr>
          <p:cNvPr id="6" name="Content Placeholder 5"/>
          <p:cNvGraphicFramePr>
            <a:graphicFrameLocks noGrp="1"/>
          </p:cNvGraphicFramePr>
          <p:nvPr>
            <p:ph idx="1"/>
          </p:nvPr>
        </p:nvGraphicFramePr>
        <p:xfrm>
          <a:off x="4972050" y="1085850"/>
          <a:ext cx="3600450" cy="1645920"/>
        </p:xfrm>
        <a:graphic>
          <a:graphicData uri="http://schemas.openxmlformats.org/drawingml/2006/table">
            <a:tbl>
              <a:tblPr firstRow="1" bandRow="1">
                <a:tableStyleId>{5C22544A-7EE6-4342-B048-85BDC9FD1C3A}</a:tableStyleId>
              </a:tblPr>
              <a:tblGrid>
                <a:gridCol w="1277620"/>
                <a:gridCol w="584835"/>
                <a:gridCol w="652145"/>
                <a:gridCol w="1085850"/>
              </a:tblGrid>
              <a:tr h="617220">
                <a:tc>
                  <a:txBody>
                    <a:bodyPr/>
                    <a:lstStyle/>
                    <a:p>
                      <a:endParaRPr lang="en-US" sz="1800" dirty="0"/>
                    </a:p>
                  </a:txBody>
                  <a:tcPr marL="68580" marR="68580" marT="34290" marB="34290"/>
                </a:tc>
                <a:tc>
                  <a:txBody>
                    <a:bodyPr/>
                    <a:lstStyle/>
                    <a:p>
                      <a:r>
                        <a:rPr lang="en-US" sz="1800" dirty="0"/>
                        <a:t>pie</a:t>
                      </a:r>
                      <a:endParaRPr lang="en-US" sz="1800" dirty="0"/>
                    </a:p>
                  </a:txBody>
                  <a:tcPr marL="68580" marR="68580" marT="34290" marB="34290"/>
                </a:tc>
                <a:tc>
                  <a:txBody>
                    <a:bodyPr/>
                    <a:lstStyle/>
                    <a:p>
                      <a:r>
                        <a:rPr lang="en-US" sz="1800" dirty="0"/>
                        <a:t>data</a:t>
                      </a:r>
                      <a:endParaRPr lang="en-US" sz="1800" dirty="0"/>
                    </a:p>
                  </a:txBody>
                  <a:tcPr marL="68580" marR="68580" marT="34290" marB="34290"/>
                </a:tc>
                <a:tc>
                  <a:txBody>
                    <a:bodyPr/>
                    <a:lstStyle/>
                    <a:p>
                      <a:r>
                        <a:rPr lang="en-US" sz="1800" dirty="0"/>
                        <a:t>computer</a:t>
                      </a:r>
                      <a:endParaRPr lang="en-US" sz="1800" dirty="0"/>
                    </a:p>
                  </a:txBody>
                  <a:tcPr marL="68580" marR="68580" marT="34290" marB="34290"/>
                </a:tc>
              </a:tr>
              <a:tr h="342900">
                <a:tc>
                  <a:txBody>
                    <a:bodyPr/>
                    <a:lstStyle/>
                    <a:p>
                      <a:r>
                        <a:rPr lang="en-US" sz="1800" dirty="0"/>
                        <a:t>cherry</a:t>
                      </a:r>
                      <a:endParaRPr lang="en-US" sz="1800" dirty="0"/>
                    </a:p>
                  </a:txBody>
                  <a:tcPr marL="68580" marR="68580" marT="34290" marB="34290"/>
                </a:tc>
                <a:tc>
                  <a:txBody>
                    <a:bodyPr/>
                    <a:lstStyle/>
                    <a:p>
                      <a:r>
                        <a:rPr lang="en-US" sz="1800" dirty="0"/>
                        <a:t>442</a:t>
                      </a:r>
                      <a:endParaRPr lang="en-US" sz="1800" dirty="0"/>
                    </a:p>
                  </a:txBody>
                  <a:tcPr marL="68580" marR="68580" marT="34290" marB="34290"/>
                </a:tc>
                <a:tc>
                  <a:txBody>
                    <a:bodyPr/>
                    <a:lstStyle/>
                    <a:p>
                      <a:r>
                        <a:rPr lang="en-US" sz="1800" dirty="0"/>
                        <a:t>8</a:t>
                      </a:r>
                      <a:endParaRPr lang="en-US" sz="1800" dirty="0"/>
                    </a:p>
                  </a:txBody>
                  <a:tcPr marL="68580" marR="68580" marT="34290" marB="34290"/>
                </a:tc>
                <a:tc>
                  <a:txBody>
                    <a:bodyPr/>
                    <a:lstStyle/>
                    <a:p>
                      <a:r>
                        <a:rPr lang="en-US" sz="1800" dirty="0"/>
                        <a:t>2</a:t>
                      </a:r>
                      <a:endParaRPr lang="en-US" sz="1800" dirty="0"/>
                    </a:p>
                  </a:txBody>
                  <a:tcPr marL="68580" marR="68580" marT="34290" marB="34290"/>
                </a:tc>
              </a:tr>
              <a:tr h="342900">
                <a:tc>
                  <a:txBody>
                    <a:bodyPr/>
                    <a:lstStyle/>
                    <a:p>
                      <a:r>
                        <a:rPr lang="en-US" sz="1800" dirty="0"/>
                        <a:t>digital</a:t>
                      </a:r>
                      <a:endParaRPr lang="en-US" sz="1800" dirty="0"/>
                    </a:p>
                  </a:txBody>
                  <a:tcPr marL="68580" marR="68580" marT="34290" marB="34290"/>
                </a:tc>
                <a:tc>
                  <a:txBody>
                    <a:bodyPr/>
                    <a:lstStyle/>
                    <a:p>
                      <a:r>
                        <a:rPr lang="en-US" sz="1800" dirty="0"/>
                        <a:t>5</a:t>
                      </a:r>
                      <a:endParaRPr lang="en-US" sz="1800" dirty="0"/>
                    </a:p>
                  </a:txBody>
                  <a:tcPr marL="68580" marR="68580" marT="34290" marB="34290"/>
                </a:tc>
                <a:tc>
                  <a:txBody>
                    <a:bodyPr/>
                    <a:lstStyle/>
                    <a:p>
                      <a:r>
                        <a:rPr lang="en-US" sz="1800" dirty="0"/>
                        <a:t>1683</a:t>
                      </a:r>
                      <a:endParaRPr lang="en-US" sz="1800" dirty="0"/>
                    </a:p>
                  </a:txBody>
                  <a:tcPr marL="68580" marR="68580" marT="34290" marB="34290"/>
                </a:tc>
                <a:tc>
                  <a:txBody>
                    <a:bodyPr/>
                    <a:lstStyle/>
                    <a:p>
                      <a:r>
                        <a:rPr lang="en-US" sz="1800" dirty="0"/>
                        <a:t>1670</a:t>
                      </a:r>
                      <a:endParaRPr lang="en-US" sz="1800" dirty="0"/>
                    </a:p>
                  </a:txBody>
                  <a:tcPr marL="68580" marR="68580" marT="34290" marB="34290"/>
                </a:tc>
              </a:tr>
              <a:tr h="342900">
                <a:tc>
                  <a:txBody>
                    <a:bodyPr/>
                    <a:lstStyle/>
                    <a:p>
                      <a:r>
                        <a:rPr lang="en-US" sz="1800" dirty="0"/>
                        <a:t>information</a:t>
                      </a:r>
                      <a:endParaRPr lang="en-US" sz="1800" dirty="0"/>
                    </a:p>
                  </a:txBody>
                  <a:tcPr marL="68580" marR="68580" marT="34290" marB="34290"/>
                </a:tc>
                <a:tc>
                  <a:txBody>
                    <a:bodyPr/>
                    <a:lstStyle/>
                    <a:p>
                      <a:r>
                        <a:rPr lang="en-US" sz="1800" dirty="0"/>
                        <a:t>5</a:t>
                      </a:r>
                      <a:endParaRPr lang="en-US" sz="1800" dirty="0"/>
                    </a:p>
                  </a:txBody>
                  <a:tcPr marL="68580" marR="68580" marT="34290" marB="34290"/>
                </a:tc>
                <a:tc>
                  <a:txBody>
                    <a:bodyPr/>
                    <a:lstStyle/>
                    <a:p>
                      <a:r>
                        <a:rPr lang="en-US" sz="1800" dirty="0"/>
                        <a:t>3982</a:t>
                      </a:r>
                      <a:endParaRPr lang="en-US" sz="1800" dirty="0"/>
                    </a:p>
                  </a:txBody>
                  <a:tcPr marL="68580" marR="68580" marT="34290" marB="34290"/>
                </a:tc>
                <a:tc>
                  <a:txBody>
                    <a:bodyPr/>
                    <a:lstStyle/>
                    <a:p>
                      <a:r>
                        <a:rPr lang="en-US" sz="1800" dirty="0"/>
                        <a:t>3325</a:t>
                      </a:r>
                      <a:endParaRPr lang="en-US" sz="1800" dirty="0"/>
                    </a:p>
                  </a:txBody>
                  <a:tcPr marL="68580" marR="68580" marT="34290" marB="34290"/>
                </a:tc>
              </a:tr>
            </a:tbl>
          </a:graphicData>
        </a:graphic>
      </p:graphicFrame>
      <p:sp>
        <p:nvSpPr>
          <p:cNvPr id="4" name="Slide Number Placeholder 3"/>
          <p:cNvSpPr>
            <a:spLocks noGrp="1"/>
          </p:cNvSpPr>
          <p:nvPr>
            <p:ph type="sldNum" sz="quarter" idx="12"/>
          </p:nvPr>
        </p:nvSpPr>
        <p:spPr>
          <a:xfrm>
            <a:off x="1143000" y="4171950"/>
            <a:ext cx="1485900" cy="257175"/>
          </a:xfrm>
          <a:prstGeom prst="rect">
            <a:avLst/>
          </a:prstGeom>
        </p:spPr>
        <p:txBody>
          <a:bodyPr>
            <a:normAutofit fontScale="50000"/>
          </a:bodyPr>
          <a:lstStyle/>
          <a:p>
            <a:fld id="{10F35DC5-7E65-8247-99AB-4E984F8A921E}" type="slidenum">
              <a:rPr lang="en-US" sz="750" smtClean="0"/>
            </a:fld>
            <a:endParaRPr lang="en-US" sz="750"/>
          </a:p>
        </p:txBody>
      </p:sp>
      <p:graphicFrame>
        <p:nvGraphicFramePr>
          <p:cNvPr id="10" name="Content Placeholder 3"/>
          <p:cNvGraphicFramePr>
            <a:graphicFrameLocks noChangeAspect="1"/>
          </p:cNvGraphicFramePr>
          <p:nvPr/>
        </p:nvGraphicFramePr>
        <p:xfrm>
          <a:off x="394883" y="1176347"/>
          <a:ext cx="4072736" cy="938203"/>
        </p:xfrm>
        <a:graphic>
          <a:graphicData uri="http://schemas.openxmlformats.org/presentationml/2006/ole">
            <mc:AlternateContent xmlns:mc="http://schemas.openxmlformats.org/markup-compatibility/2006">
              <mc:Choice xmlns:v="urn:schemas-microsoft-com:vml" Requires="v">
                <p:oleObj spid="_x0000_s3" name="Equation" r:id="rId1" imgW="2917190" imgH="667385" progId="Equation.3">
                  <p:embed/>
                </p:oleObj>
              </mc:Choice>
              <mc:Fallback>
                <p:oleObj name="Equation" r:id="rId1" imgW="2917190" imgH="667385" progId="Equation.3">
                  <p:embed/>
                  <p:pic>
                    <p:nvPicPr>
                      <p:cNvPr id="0" name="Picture 2"/>
                      <p:cNvPicPr>
                        <a:picLocks noChangeAspect="1" noChangeArrowheads="1"/>
                      </p:cNvPicPr>
                      <p:nvPr/>
                    </p:nvPicPr>
                    <p:blipFill>
                      <a:blip r:embed="rId2"/>
                      <a:srcRect/>
                      <a:stretch>
                        <a:fillRect/>
                      </a:stretch>
                    </p:blipFill>
                    <p:spPr bwMode="auto">
                      <a:xfrm>
                        <a:off x="394883" y="1176347"/>
                        <a:ext cx="4072736" cy="938203"/>
                      </a:xfrm>
                      <a:prstGeom prst="rect">
                        <a:avLst/>
                      </a:prstGeom>
                      <a:noFill/>
                    </p:spPr>
                  </p:pic>
                </p:oleObj>
              </mc:Fallback>
            </mc:AlternateContent>
          </a:graphicData>
        </a:graphic>
      </p:graphicFrame>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65366"/>
          <a:stretch>
            <a:fillRect/>
          </a:stretch>
        </p:blipFill>
        <p:spPr>
          <a:xfrm>
            <a:off x="857250" y="3612381"/>
            <a:ext cx="2931140" cy="722458"/>
          </a:xfrm>
          <a:prstGeom prst="rect">
            <a:avLst/>
          </a:prstGeom>
        </p:spPr>
      </p:pic>
      <p:pic>
        <p:nvPicPr>
          <p:cNvPr id="25" name="Picture 24"/>
          <p:cNvPicPr>
            <a:picLocks noChangeAspect="1"/>
          </p:cNvPicPr>
          <p:nvPr/>
        </p:nvPicPr>
        <p:blipFill rotWithShape="1">
          <a:blip r:embed="rId4">
            <a:extLst>
              <a:ext uri="{28A0092B-C50C-407E-A947-70E740481C1C}">
                <a14:useLocalDpi xmlns:a14="http://schemas.microsoft.com/office/drawing/2010/main" val="0"/>
              </a:ext>
            </a:extLst>
          </a:blip>
          <a:srcRect r="61565"/>
          <a:stretch>
            <a:fillRect/>
          </a:stretch>
        </p:blipFill>
        <p:spPr>
          <a:xfrm>
            <a:off x="857250" y="2262861"/>
            <a:ext cx="3148004" cy="720328"/>
          </a:xfrm>
          <a:prstGeom prst="rect">
            <a:avLst/>
          </a:prstGeom>
        </p:spPr>
      </p:pic>
      <p:pic>
        <p:nvPicPr>
          <p:cNvPr id="26" name="Picture 25"/>
          <p:cNvPicPr>
            <a:picLocks noChangeAspect="1"/>
          </p:cNvPicPr>
          <p:nvPr/>
        </p:nvPicPr>
        <p:blipFill rotWithShape="1">
          <a:blip r:embed="rId4">
            <a:extLst>
              <a:ext uri="{28A0092B-C50C-407E-A947-70E740481C1C}">
                <a14:useLocalDpi xmlns:a14="http://schemas.microsoft.com/office/drawing/2010/main" val="0"/>
              </a:ext>
            </a:extLst>
          </a:blip>
          <a:srcRect l="38536"/>
          <a:stretch>
            <a:fillRect/>
          </a:stretch>
        </p:blipFill>
        <p:spPr>
          <a:xfrm>
            <a:off x="2998670" y="2879342"/>
            <a:ext cx="5288080" cy="756662"/>
          </a:xfrm>
          <a:prstGeom prst="rect">
            <a:avLst/>
          </a:prstGeom>
        </p:spPr>
      </p:pic>
      <p:pic>
        <p:nvPicPr>
          <p:cNvPr id="27" name="Picture 26"/>
          <p:cNvPicPr>
            <a:picLocks noChangeAspect="1"/>
          </p:cNvPicPr>
          <p:nvPr/>
        </p:nvPicPr>
        <p:blipFill rotWithShape="1">
          <a:blip r:embed="rId3">
            <a:extLst>
              <a:ext uri="{28A0092B-C50C-407E-A947-70E740481C1C}">
                <a14:useLocalDpi xmlns:a14="http://schemas.microsoft.com/office/drawing/2010/main" val="0"/>
              </a:ext>
            </a:extLst>
          </a:blip>
          <a:srcRect l="35992"/>
          <a:stretch>
            <a:fillRect/>
          </a:stretch>
        </p:blipFill>
        <p:spPr>
          <a:xfrm>
            <a:off x="2431252" y="4236621"/>
            <a:ext cx="5952741" cy="793898"/>
          </a:xfrm>
          <a:prstGeom prst="rect">
            <a:avLst/>
          </a:prstGeom>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291" name="Shape 291"/>
        <p:cNvGrpSpPr/>
        <p:nvPr/>
      </p:nvGrpSpPr>
      <p:grpSpPr>
        <a:xfrm>
          <a:off x="0" y="0"/>
          <a:ext cx="0" cy="0"/>
          <a:chOff x="0" y="0"/>
          <a:chExt cx="0" cy="0"/>
        </a:xfrm>
      </p:grpSpPr>
      <p:sp>
        <p:nvSpPr>
          <p:cNvPr id="292" name="Google Shape;292;p51"/>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QA</a:t>
            </a:r>
            <a:endParaRPr lang="en-GB"/>
          </a:p>
        </p:txBody>
      </p:sp>
      <p:pic>
        <p:nvPicPr>
          <p:cNvPr id="293" name="Google Shape;293;p51" descr="شخص لديه فكرة خطوط عريضة"/>
          <p:cNvPicPr preferRelativeResize="0"/>
          <p:nvPr>
            <p:ph type="body" idx="1"/>
          </p:nvPr>
        </p:nvPicPr>
        <p:blipFill rotWithShape="1">
          <a:blip r:embed="rId1"/>
          <a:srcRect/>
          <a:stretch>
            <a:fillRect/>
          </a:stretch>
        </p:blipFill>
        <p:spPr>
          <a:xfrm>
            <a:off x="1698701" y="2533650"/>
            <a:ext cx="2476500" cy="2476500"/>
          </a:xfrm>
          <a:prstGeom prst="rect">
            <a:avLst/>
          </a:prstGeom>
          <a:noFill/>
          <a:ln>
            <a:noFill/>
          </a:ln>
        </p:spPr>
      </p:pic>
      <p:pic>
        <p:nvPicPr>
          <p:cNvPr id="294" name="Google Shape;294;p51" descr="روبوت خطوط عريضة"/>
          <p:cNvPicPr preferRelativeResize="0"/>
          <p:nvPr/>
        </p:nvPicPr>
        <p:blipFill rotWithShape="1">
          <a:blip r:embed="rId2"/>
          <a:srcRect/>
          <a:stretch>
            <a:fillRect/>
          </a:stretch>
        </p:blipFill>
        <p:spPr>
          <a:xfrm>
            <a:off x="5136842" y="2400300"/>
            <a:ext cx="2743200" cy="2743200"/>
          </a:xfrm>
          <a:prstGeom prst="rect">
            <a:avLst/>
          </a:prstGeom>
          <a:noFill/>
          <a:ln>
            <a:noFill/>
          </a:ln>
        </p:spPr>
      </p:pic>
      <p:sp>
        <p:nvSpPr>
          <p:cNvPr id="295" name="Google Shape;295;p51"/>
          <p:cNvSpPr txBox="1"/>
          <p:nvPr/>
        </p:nvSpPr>
        <p:spPr>
          <a:xfrm>
            <a:off x="3629" y="1104447"/>
            <a:ext cx="9144000" cy="857400"/>
          </a:xfrm>
          <a:prstGeom prst="rect">
            <a:avLst/>
          </a:prstGeom>
          <a:no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r>
              <a:rPr lang="en-GB" sz="2600">
                <a:solidFill>
                  <a:srgbClr val="595959"/>
                </a:solidFill>
                <a:latin typeface="Palatino"/>
                <a:ea typeface="Palatino"/>
                <a:cs typeface="Palatino"/>
                <a:sym typeface="Palatino"/>
              </a:rPr>
              <a:t>Thanks … Grazie … شكرا … Gracias … Merci … 谢谢 (Xièxiè)</a:t>
            </a:r>
            <a:endParaRPr sz="2600">
              <a:solidFill>
                <a:srgbClr val="595959"/>
              </a:solidFill>
              <a:latin typeface="Palatino"/>
              <a:ea typeface="Palatino"/>
              <a:cs typeface="Palatino"/>
              <a:sym typeface="Palatin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78" name="Shape 78"/>
        <p:cNvGrpSpPr/>
        <p:nvPr/>
      </p:nvGrpSpPr>
      <p:grpSpPr>
        <a:xfrm>
          <a:off x="0" y="0"/>
          <a:ext cx="0" cy="0"/>
          <a:chOff x="0" y="0"/>
          <a:chExt cx="0" cy="0"/>
        </a:xfrm>
      </p:grpSpPr>
      <p:sp>
        <p:nvSpPr>
          <p:cNvPr id="79" name="Google Shape;79;p17"/>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p>
        </p:txBody>
      </p:sp>
      <p:sp>
        <p:nvSpPr>
          <p:cNvPr id="80" name="Google Shape;80;p17"/>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p>
        </p:txBody>
      </p:sp>
      <p:pic>
        <p:nvPicPr>
          <p:cNvPr id="81" name="Google Shape;81;p17"/>
          <p:cNvPicPr preferRelativeResize="0"/>
          <p:nvPr/>
        </p:nvPicPr>
        <p:blipFill>
          <a:blip r:embed="rId1"/>
          <a:stretch>
            <a:fillRect/>
          </a:stretch>
        </p:blipFill>
        <p:spPr>
          <a:xfrm>
            <a:off x="0" y="0"/>
            <a:ext cx="9144000"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BoW</a:t>
            </a:r>
            <a:endParaRPr lang="en-GB"/>
          </a:p>
        </p:txBody>
      </p:sp>
      <p:sp>
        <p:nvSpPr>
          <p:cNvPr id="87" name="Google Shape;87;p18"/>
          <p:cNvSpPr txBox="1"/>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GB" sz="1650">
                <a:solidFill>
                  <a:srgbClr val="222222"/>
                </a:solidFill>
                <a:highlight>
                  <a:srgbClr val="FFFFFF"/>
                </a:highlight>
              </a:rPr>
              <a:t>A more comprehensive example of the Bag of Words (BoW) model using multiple sentences and a larger vocabulary.</a:t>
            </a:r>
            <a:endParaRPr sz="1650">
              <a:solidFill>
                <a:srgbClr val="222222"/>
              </a:solidFill>
              <a:highlight>
                <a:srgbClr val="FFFFFF"/>
              </a:highlight>
            </a:endParaRPr>
          </a:p>
          <a:p>
            <a:pPr marL="0" lvl="0" indent="0" algn="l" rtl="0">
              <a:lnSpc>
                <a:spcPct val="150000"/>
              </a:lnSpc>
              <a:spcBef>
                <a:spcPts val="1200"/>
              </a:spcBef>
              <a:spcAft>
                <a:spcPts val="0"/>
              </a:spcAft>
              <a:buClr>
                <a:schemeClr val="dk1"/>
              </a:buClr>
              <a:buSzPts val="1100"/>
              <a:buFont typeface="Arial" panose="020B0604020202020204"/>
              <a:buNone/>
            </a:pPr>
            <a:r>
              <a:rPr lang="en-GB" sz="1700" b="1">
                <a:solidFill>
                  <a:srgbClr val="222222"/>
                </a:solidFill>
                <a:highlight>
                  <a:srgbClr val="FFFFFF"/>
                </a:highlight>
              </a:rPr>
              <a:t>Example Sentences</a:t>
            </a:r>
            <a:endParaRPr sz="1700" b="1">
              <a:solidFill>
                <a:srgbClr val="222222"/>
              </a:solidFill>
              <a:highlight>
                <a:srgbClr val="FFFFFF"/>
              </a:highlight>
            </a:endParaRPr>
          </a:p>
          <a:p>
            <a:pPr marL="457200" lvl="0" indent="-323850" algn="l" rtl="0">
              <a:lnSpc>
                <a:spcPct val="150000"/>
              </a:lnSpc>
              <a:spcBef>
                <a:spcPts val="400"/>
              </a:spcBef>
              <a:spcAft>
                <a:spcPts val="0"/>
              </a:spcAft>
              <a:buClr>
                <a:srgbClr val="222222"/>
              </a:buClr>
              <a:buSzPts val="1500"/>
              <a:buAutoNum type="arabicPeriod"/>
            </a:pPr>
            <a:r>
              <a:rPr lang="en-GB" sz="1500">
                <a:solidFill>
                  <a:srgbClr val="222222"/>
                </a:solidFill>
                <a:highlight>
                  <a:srgbClr val="FFFFFF"/>
                </a:highlight>
              </a:rPr>
              <a:t>"The cat sat on the mat."</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"The dog barked at the cat."</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"Cats and dogs are great pets."</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"I love my cat."</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"Dogs are loyal animals."</a:t>
            </a:r>
            <a:endParaRPr sz="1500">
              <a:solidFill>
                <a:srgbClr val="222222"/>
              </a:solidFill>
              <a:highlight>
                <a:srgbClr val="FFFFFF"/>
              </a:highlight>
            </a:endParaRPr>
          </a:p>
          <a:p>
            <a:pPr marL="0" lvl="0" indent="0" algn="l" rtl="0">
              <a:spcBef>
                <a:spcPts val="0"/>
              </a:spcBef>
              <a:spcAft>
                <a:spcPts val="1200"/>
              </a:spcAft>
              <a:buNone/>
            </a:pPr>
            <a:endParaRPr sz="1650">
              <a:solidFill>
                <a:srgbClr val="222222"/>
              </a:solidFill>
              <a:highlight>
                <a:srgbClr val="FFFFFF"/>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BoW</a:t>
            </a:r>
            <a:endParaRPr lang="en-GB"/>
          </a:p>
        </p:txBody>
      </p:sp>
      <p:sp>
        <p:nvSpPr>
          <p:cNvPr id="93" name="Google Shape;93;p19"/>
          <p:cNvSpPr txBox="1"/>
          <p:nvPr>
            <p:ph type="body" idx="1"/>
          </p:nvPr>
        </p:nvSpPr>
        <p:spPr>
          <a:xfrm>
            <a:off x="311700" y="1152475"/>
            <a:ext cx="3999900" cy="3685200"/>
          </a:xfrm>
          <a:prstGeom prst="rect">
            <a:avLst/>
          </a:prstGeom>
        </p:spPr>
        <p:txBody>
          <a:bodyPr spcFirstLastPara="1" wrap="square" lIns="91425" tIns="91425" rIns="91425" bIns="91425" anchor="t" anchorCtr="0">
            <a:noAutofit/>
          </a:bodyPr>
          <a:lstStyle/>
          <a:p>
            <a:pPr marL="0" lvl="0" indent="0" algn="l" rtl="0">
              <a:lnSpc>
                <a:spcPct val="130000"/>
              </a:lnSpc>
              <a:spcBef>
                <a:spcPts val="0"/>
              </a:spcBef>
              <a:spcAft>
                <a:spcPts val="0"/>
              </a:spcAft>
              <a:buClr>
                <a:schemeClr val="dk1"/>
              </a:buClr>
              <a:buSzPts val="1100"/>
              <a:buFont typeface="Arial" panose="020B0604020202020204"/>
              <a:buNone/>
            </a:pPr>
            <a:r>
              <a:rPr lang="en-GB" sz="1500" b="1">
                <a:solidFill>
                  <a:srgbClr val="222222"/>
                </a:solidFill>
                <a:highlight>
                  <a:srgbClr val="FFFFFF"/>
                </a:highlight>
              </a:rPr>
              <a:t>Step 1: Create a Vocabulary</a:t>
            </a:r>
            <a:endParaRPr sz="1500" b="1">
              <a:solidFill>
                <a:srgbClr val="222222"/>
              </a:solidFill>
              <a:highlight>
                <a:srgbClr val="FFFFFF"/>
              </a:highlight>
            </a:endParaRPr>
          </a:p>
          <a:p>
            <a:pPr marL="0" lvl="0" indent="0" algn="l" rtl="0">
              <a:lnSpc>
                <a:spcPct val="130000"/>
              </a:lnSpc>
              <a:spcBef>
                <a:spcPts val="400"/>
              </a:spcBef>
              <a:spcAft>
                <a:spcPts val="0"/>
              </a:spcAft>
              <a:buClr>
                <a:schemeClr val="dk1"/>
              </a:buClr>
              <a:buSzPts val="1100"/>
              <a:buFont typeface="Arial" panose="020B0604020202020204"/>
              <a:buNone/>
            </a:pPr>
            <a:r>
              <a:rPr lang="en-GB" sz="1300">
                <a:solidFill>
                  <a:srgbClr val="222222"/>
                </a:solidFill>
                <a:highlight>
                  <a:srgbClr val="FFFFFF"/>
                </a:highlight>
              </a:rPr>
              <a:t>First, we need to identify the unique words in all the sentences. The vocabulary will include all distinct words, ignoring case and punctuation.</a:t>
            </a:r>
            <a:endParaRPr sz="1300">
              <a:solidFill>
                <a:srgbClr val="222222"/>
              </a:solidFill>
              <a:highlight>
                <a:srgbClr val="FFFFFF"/>
              </a:highlight>
            </a:endParaRPr>
          </a:p>
          <a:p>
            <a:pPr marL="0" lvl="0" indent="0" algn="l" rtl="0">
              <a:lnSpc>
                <a:spcPct val="130000"/>
              </a:lnSpc>
              <a:spcBef>
                <a:spcPts val="0"/>
              </a:spcBef>
              <a:spcAft>
                <a:spcPts val="0"/>
              </a:spcAft>
              <a:buClr>
                <a:schemeClr val="dk1"/>
              </a:buClr>
              <a:buSzPts val="1100"/>
              <a:buFont typeface="Arial" panose="020B0604020202020204"/>
              <a:buNone/>
            </a:pPr>
            <a:r>
              <a:rPr lang="en-GB" sz="1300">
                <a:solidFill>
                  <a:srgbClr val="222222"/>
                </a:solidFill>
                <a:highlight>
                  <a:srgbClr val="FFFFFF"/>
                </a:highlight>
              </a:rPr>
              <a:t>Vocabulary:</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"the"</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"cat"</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"sat"</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"on"</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"mat"</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"dog"</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"barked"</a:t>
            </a:r>
            <a:endParaRPr sz="1300">
              <a:solidFill>
                <a:srgbClr val="222222"/>
              </a:solidFill>
              <a:highlight>
                <a:srgbClr val="FFFFFF"/>
              </a:highlight>
            </a:endParaRPr>
          </a:p>
          <a:p>
            <a:pPr marL="457200" lvl="0" indent="-311150" algn="l" rtl="0">
              <a:lnSpc>
                <a:spcPct val="130000"/>
              </a:lnSpc>
              <a:spcBef>
                <a:spcPts val="0"/>
              </a:spcBef>
              <a:spcAft>
                <a:spcPts val="0"/>
              </a:spcAft>
              <a:buClr>
                <a:srgbClr val="222222"/>
              </a:buClr>
              <a:buSzPts val="1300"/>
              <a:buChar char="●"/>
            </a:pPr>
            <a:r>
              <a:rPr lang="en-GB" sz="1300">
                <a:solidFill>
                  <a:srgbClr val="222222"/>
                </a:solidFill>
                <a:highlight>
                  <a:srgbClr val="FFFFFF"/>
                </a:highlight>
              </a:rPr>
              <a:t>"at"</a:t>
            </a:r>
            <a:endParaRPr sz="1300">
              <a:solidFill>
                <a:srgbClr val="222222"/>
              </a:solidFill>
              <a:highlight>
                <a:srgbClr val="FFFFFF"/>
              </a:highlight>
            </a:endParaRPr>
          </a:p>
          <a:p>
            <a:pPr marL="0" lvl="0" indent="0" algn="l" rtl="0">
              <a:lnSpc>
                <a:spcPct val="95000"/>
              </a:lnSpc>
              <a:spcBef>
                <a:spcPts val="0"/>
              </a:spcBef>
              <a:spcAft>
                <a:spcPts val="1200"/>
              </a:spcAft>
              <a:buNone/>
            </a:pPr>
            <a:endParaRPr sz="1600"/>
          </a:p>
        </p:txBody>
      </p:sp>
      <p:sp>
        <p:nvSpPr>
          <p:cNvPr id="94" name="Google Shape;94;p19"/>
          <p:cNvSpPr txBox="1"/>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"and"</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"dogs"</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"are"</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"great"</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"pets"</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"I"</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"love"</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"my"</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"loyal"</a:t>
            </a:r>
            <a:endParaRPr sz="1300">
              <a:solidFill>
                <a:srgbClr val="222222"/>
              </a:solidFill>
              <a:highlight>
                <a:srgbClr val="FFFFFF"/>
              </a:highlight>
            </a:endParaRPr>
          </a:p>
          <a:p>
            <a:pPr marL="457200" lvl="0" indent="-311150" algn="l" rtl="0">
              <a:lnSpc>
                <a:spcPct val="150000"/>
              </a:lnSpc>
              <a:spcBef>
                <a:spcPts val="0"/>
              </a:spcBef>
              <a:spcAft>
                <a:spcPts val="0"/>
              </a:spcAft>
              <a:buClr>
                <a:srgbClr val="222222"/>
              </a:buClr>
              <a:buSzPts val="1300"/>
              <a:buChar char="●"/>
            </a:pPr>
            <a:r>
              <a:rPr lang="en-GB" sz="1300">
                <a:solidFill>
                  <a:srgbClr val="222222"/>
                </a:solidFill>
                <a:highlight>
                  <a:srgbClr val="FFFFFF"/>
                </a:highlight>
              </a:rPr>
              <a:t>"animals"</a:t>
            </a:r>
            <a:endParaRPr sz="1300">
              <a:solidFill>
                <a:srgbClr val="222222"/>
              </a:solidFill>
              <a:highlight>
                <a:srgbClr val="FFFFFF"/>
              </a:highlight>
            </a:endParaRPr>
          </a:p>
          <a:p>
            <a:pPr marL="0" lvl="0" indent="0" algn="l" rtl="0">
              <a:spcBef>
                <a:spcPts val="0"/>
              </a:spcBef>
              <a:spcAft>
                <a:spcPts val="1200"/>
              </a:spcAft>
              <a:buNone/>
            </a:pP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000"/>
              <a:buFont typeface="Arial" panose="020B0604020202020204"/>
              <a:buNone/>
            </a:pPr>
            <a:r>
              <a:rPr lang="en-GB"/>
              <a:t>BoW</a:t>
            </a:r>
            <a:endParaRPr lang="en-GB"/>
          </a:p>
        </p:txBody>
      </p:sp>
      <p:sp>
        <p:nvSpPr>
          <p:cNvPr id="100" name="Google Shape;100;p20"/>
          <p:cNvSpPr txBox="1"/>
          <p:nvPr>
            <p:ph type="body" idx="1"/>
          </p:nvPr>
        </p:nvSpPr>
        <p:spPr>
          <a:xfrm>
            <a:off x="311700" y="1152475"/>
            <a:ext cx="8520600" cy="36852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GB" sz="1700" b="1">
                <a:solidFill>
                  <a:srgbClr val="222222"/>
                </a:solidFill>
                <a:highlight>
                  <a:srgbClr val="FFFFFF"/>
                </a:highlight>
              </a:rPr>
              <a:t>Vector Representation</a:t>
            </a:r>
            <a:endParaRPr sz="1700" b="1">
              <a:solidFill>
                <a:srgbClr val="222222"/>
              </a:solidFill>
              <a:highlight>
                <a:srgbClr val="FFFFFF"/>
              </a:highlight>
            </a:endParaRPr>
          </a:p>
          <a:p>
            <a:pPr marL="0" lvl="0" indent="0" algn="l" rtl="0">
              <a:lnSpc>
                <a:spcPct val="150000"/>
              </a:lnSpc>
              <a:spcBef>
                <a:spcPts val="400"/>
              </a:spcBef>
              <a:spcAft>
                <a:spcPts val="0"/>
              </a:spcAft>
              <a:buClr>
                <a:schemeClr val="dk1"/>
              </a:buClr>
              <a:buSzPts val="1100"/>
              <a:buFont typeface="Arial" panose="020B0604020202020204"/>
              <a:buNone/>
            </a:pPr>
            <a:r>
              <a:rPr lang="en-GB" sz="1500">
                <a:solidFill>
                  <a:srgbClr val="222222"/>
                </a:solidFill>
                <a:highlight>
                  <a:srgbClr val="FFFFFF"/>
                </a:highlight>
              </a:rPr>
              <a:t>Next, we will represent each sentence as a vector based on the vocabulary. Each position in the vector corresponds to a word in the vocabulary, and the value at that position indicates the frequency of that word in the sentence.</a:t>
            </a:r>
            <a:endParaRPr sz="1500">
              <a:solidFill>
                <a:srgbClr val="222222"/>
              </a:solidFill>
              <a:highlight>
                <a:srgbClr val="FFFFFF"/>
              </a:highlight>
            </a:endParaRPr>
          </a:p>
          <a:p>
            <a:pPr marL="0" lvl="0" indent="0" algn="l" rtl="0">
              <a:lnSpc>
                <a:spcPct val="150000"/>
              </a:lnSpc>
              <a:spcBef>
                <a:spcPts val="0"/>
              </a:spcBef>
              <a:spcAft>
                <a:spcPts val="0"/>
              </a:spcAft>
              <a:buClr>
                <a:schemeClr val="dk1"/>
              </a:buClr>
              <a:buSzPts val="1100"/>
              <a:buFont typeface="Arial" panose="020B0604020202020204"/>
              <a:buNone/>
            </a:pPr>
            <a:r>
              <a:rPr lang="en-GB" sz="1500">
                <a:solidFill>
                  <a:srgbClr val="222222"/>
                </a:solidFill>
                <a:highlight>
                  <a:srgbClr val="FFFFFF"/>
                </a:highlight>
              </a:rPr>
              <a:t>Vector Representation:</a:t>
            </a:r>
            <a:endParaRPr sz="1500">
              <a:solidFill>
                <a:srgbClr val="222222"/>
              </a:solidFill>
              <a:highlight>
                <a:srgbClr val="FFFFFF"/>
              </a:highlight>
            </a:endParaRPr>
          </a:p>
          <a:p>
            <a:pPr marL="457200" lvl="0" indent="-323850" algn="l" rtl="0">
              <a:lnSpc>
                <a:spcPct val="150000"/>
              </a:lnSpc>
              <a:spcBef>
                <a:spcPts val="200"/>
              </a:spcBef>
              <a:spcAft>
                <a:spcPts val="0"/>
              </a:spcAft>
              <a:buClr>
                <a:srgbClr val="222222"/>
              </a:buClr>
              <a:buSzPts val="1500"/>
              <a:buAutoNum type="arabicPeriod"/>
            </a:pPr>
            <a:r>
              <a:rPr lang="en-GB" sz="1500">
                <a:solidFill>
                  <a:srgbClr val="222222"/>
                </a:solidFill>
                <a:highlight>
                  <a:srgbClr val="FFFFFF"/>
                </a:highlight>
              </a:rPr>
              <a:t>"The cat sat on the mat.". Vector: [2, 1, 1, 1, 1, 0, 0, 0, 0, 0, 0, 0, 0, 0, 0, 0, 0]</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"The dog barked at the cat.". Vector: [2, 1, 0, 0, 0, 1, 1, 1, 0, 0, 0, 0, 0, 0, 0, 0, 0]</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"Cats and dogs are great pets." Vector: [0, 0, 0, 0, 0, 1, 0, 0, 1, 1, 1, 1, 1, 0, 0, 0, 0]</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"I love my cat." Vector: [0, 1, 0, 0, 0, 0, 0, 0, 0, 0, 0, 0, 0, 1, 1, 0, 0]</a:t>
            </a:r>
            <a:endParaRPr sz="1500">
              <a:solidFill>
                <a:srgbClr val="222222"/>
              </a:solidFill>
              <a:highlight>
                <a:srgbClr val="FFFFFF"/>
              </a:highlight>
            </a:endParaRPr>
          </a:p>
          <a:p>
            <a:pPr marL="457200" lvl="0" indent="-323850" algn="l" rtl="0">
              <a:lnSpc>
                <a:spcPct val="150000"/>
              </a:lnSpc>
              <a:spcBef>
                <a:spcPts val="0"/>
              </a:spcBef>
              <a:spcAft>
                <a:spcPts val="0"/>
              </a:spcAft>
              <a:buClr>
                <a:srgbClr val="222222"/>
              </a:buClr>
              <a:buSzPts val="1500"/>
              <a:buAutoNum type="arabicPeriod"/>
            </a:pPr>
            <a:r>
              <a:rPr lang="en-GB" sz="1500">
                <a:solidFill>
                  <a:srgbClr val="222222"/>
                </a:solidFill>
                <a:highlight>
                  <a:srgbClr val="FFFFFF"/>
                </a:highlight>
              </a:rPr>
              <a:t>"Dogs are loyal animals." Vector: [0, 0, 0, 0, 0, 1, 0, 0, 0, 0, 1, 0, 0, 0, 0, 1, 1]</a:t>
            </a:r>
            <a:endParaRPr sz="1500">
              <a:solidFill>
                <a:srgbClr val="222222"/>
              </a:solidFill>
              <a:highlight>
                <a:srgbClr val="FFFFFF"/>
              </a:highlight>
            </a:endParaRPr>
          </a:p>
          <a:p>
            <a:pPr marL="0" lvl="0" indent="0" algn="l" rtl="0">
              <a:spcBef>
                <a:spcPts val="0"/>
              </a:spcBef>
              <a:spcAft>
                <a:spcPts val="1200"/>
              </a:spcAft>
              <a:buNone/>
            </a:pPr>
            <a:endParaRPr sz="22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GB"/>
              <a:t>The matrix </a:t>
            </a:r>
            <a:endParaRPr lang="en-GB"/>
          </a:p>
        </p:txBody>
      </p:sp>
      <p:pic>
        <p:nvPicPr>
          <p:cNvPr id="106" name="Google Shape;106;p21"/>
          <p:cNvPicPr preferRelativeResize="0"/>
          <p:nvPr/>
        </p:nvPicPr>
        <p:blipFill>
          <a:blip r:embed="rId1"/>
          <a:stretch>
            <a:fillRect/>
          </a:stretch>
        </p:blipFill>
        <p:spPr>
          <a:xfrm>
            <a:off x="152400" y="1961425"/>
            <a:ext cx="8839202" cy="2319699"/>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17825</Words>
  <Application>WPS Presentation</Application>
  <PresentationFormat/>
  <Paragraphs>468</Paragraphs>
  <Slides>49</Slides>
  <Notes>0</Notes>
  <HiddenSlides>0</HiddenSlides>
  <MMClips>0</MMClips>
  <ScaleCrop>false</ScaleCrop>
  <HeadingPairs>
    <vt:vector size="8" baseType="variant">
      <vt:variant>
        <vt:lpstr>已用的字体</vt:lpstr>
      </vt:variant>
      <vt:variant>
        <vt:i4>12</vt:i4>
      </vt:variant>
      <vt:variant>
        <vt:lpstr>主题</vt:lpstr>
      </vt:variant>
      <vt:variant>
        <vt:i4>1</vt:i4>
      </vt:variant>
      <vt:variant>
        <vt:lpstr>嵌入 OLE 服务器</vt:lpstr>
      </vt:variant>
      <vt:variant>
        <vt:i4>1</vt:i4>
      </vt:variant>
      <vt:variant>
        <vt:lpstr>幻灯片标题</vt:lpstr>
      </vt:variant>
      <vt:variant>
        <vt:i4>49</vt:i4>
      </vt:variant>
    </vt:vector>
  </HeadingPairs>
  <TitlesOfParts>
    <vt:vector size="63" baseType="lpstr">
      <vt:lpstr>Arial</vt:lpstr>
      <vt:lpstr>SimSun</vt:lpstr>
      <vt:lpstr>Wingdings</vt:lpstr>
      <vt:lpstr>Arial</vt:lpstr>
      <vt:lpstr>Microsoft YaHei</vt:lpstr>
      <vt:lpstr>Arial Unicode MS</vt:lpstr>
      <vt:lpstr>Times New Roman</vt:lpstr>
      <vt:lpstr>Roboto Mono</vt:lpstr>
      <vt:lpstr>Palatino</vt:lpstr>
      <vt:lpstr>Palatino Linotype</vt:lpstr>
      <vt:lpstr>Aldhabi</vt:lpstr>
      <vt:lpstr>MS PGothic</vt:lpstr>
      <vt:lpstr>Simple Light</vt:lpstr>
      <vt:lpstr>Equation.3</vt:lpstr>
      <vt:lpstr>Text Vectorization</vt:lpstr>
      <vt:lpstr>Text vectorization</vt:lpstr>
      <vt:lpstr>Common Methods of Text Vectorization</vt:lpstr>
      <vt:lpstr>Bag of Words (BoW)</vt:lpstr>
      <vt:lpstr>PowerPoint 演示文稿</vt:lpstr>
      <vt:lpstr>BoW</vt:lpstr>
      <vt:lpstr>BoW</vt:lpstr>
      <vt:lpstr>BoW</vt:lpstr>
      <vt:lpstr>The matrix </vt:lpstr>
      <vt:lpstr>Term Frequency-Inverse Document Frequency (TF-IDF)</vt:lpstr>
      <vt:lpstr>TF IDF example </vt:lpstr>
      <vt:lpstr>TF IDF example </vt:lpstr>
      <vt:lpstr>TF IDF example </vt:lpstr>
      <vt:lpstr>Tf idf calculation </vt:lpstr>
      <vt:lpstr> Calculate TF-IDF</vt:lpstr>
      <vt:lpstr>Final TF-IDF Matrix</vt:lpstr>
      <vt:lpstr>N-Gram representation </vt:lpstr>
      <vt:lpstr>Example </vt:lpstr>
      <vt:lpstr>Ngram adv vs Disadvantages </vt:lpstr>
      <vt:lpstr>Combining N-grams with TF-IDF</vt:lpstr>
      <vt:lpstr>Bigrams TF IDF example</vt:lpstr>
      <vt:lpstr>Bigrams TF IDF example</vt:lpstr>
      <vt:lpstr>Bigrams TF </vt:lpstr>
      <vt:lpstr>Final matrix </vt:lpstr>
      <vt:lpstr>combination of unigrams and bigrams from the two sentences</vt:lpstr>
      <vt:lpstr>combination of unigrams and bigrams from the two sentences</vt:lpstr>
      <vt:lpstr>combination of unigrams and bigrams from the two sentences</vt:lpstr>
      <vt:lpstr>Word Embeddings</vt:lpstr>
      <vt:lpstr>Word2Vec and GloVe</vt:lpstr>
      <vt:lpstr>Word2Vec </vt:lpstr>
      <vt:lpstr>Word2Vec </vt:lpstr>
      <vt:lpstr>Word2Vec Architecture </vt:lpstr>
      <vt:lpstr>Continuous Bag of Words (CBOW)</vt:lpstr>
      <vt:lpstr>Skip-Gram</vt:lpstr>
      <vt:lpstr>Summary of Differences</vt:lpstr>
      <vt:lpstr>GloVe</vt:lpstr>
      <vt:lpstr>GloVe</vt:lpstr>
      <vt:lpstr>GloVe</vt:lpstr>
      <vt:lpstr>Term-document matrix</vt:lpstr>
      <vt:lpstr>Visualizing document vectors</vt:lpstr>
      <vt:lpstr>Vectors are the basis of information retrieval</vt:lpstr>
      <vt:lpstr>Idea for word meaning: Words can be vectors too!!!</vt:lpstr>
      <vt:lpstr>More common: word-word matrix (or "term-context matrix")</vt:lpstr>
      <vt:lpstr>PowerPoint 演示文稿</vt:lpstr>
      <vt:lpstr>Computing word similarity: Dot product and cosine</vt:lpstr>
      <vt:lpstr>Problem with raw dot-product</vt:lpstr>
      <vt:lpstr>Alternative: cosine for computing word similarity</vt:lpstr>
      <vt:lpstr>Cosine examples</vt:lpstr>
      <vt:lpstr>QA</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Vectorization</dc:title>
  <dc:creator/>
  <cp:lastModifiedBy>Motaz Saad (‫معتز سعد</cp:lastModifiedBy>
  <cp:revision>1</cp:revision>
  <dcterms:created xsi:type="dcterms:W3CDTF">2025-01-31T14:27:03Z</dcterms:created>
  <dcterms:modified xsi:type="dcterms:W3CDTF">2025-01-31T14:27:03Z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A40816AEFB9747939E7FC0A6D6729F69_12</vt:lpwstr>
  </property>
  <property fmtid="{D5CDD505-2E9C-101B-9397-08002B2CF9AE}" pid="3" name="KSOProductBuildVer">
    <vt:lpwstr>2057-12.2.0.19821</vt:lpwstr>
  </property>
</Properties>
</file>